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02" r:id="rId5"/>
    <p:sldId id="394" r:id="rId6"/>
    <p:sldId id="377" r:id="rId7"/>
    <p:sldId id="395" r:id="rId8"/>
    <p:sldId id="396" r:id="rId9"/>
    <p:sldId id="381" r:id="rId10"/>
    <p:sldId id="392" r:id="rId11"/>
    <p:sldId id="391" r:id="rId12"/>
    <p:sldId id="368" r:id="rId13"/>
    <p:sldId id="367" r:id="rId14"/>
    <p:sldId id="343" r:id="rId15"/>
    <p:sldId id="376" r:id="rId16"/>
    <p:sldId id="369" r:id="rId17"/>
    <p:sldId id="379" r:id="rId18"/>
    <p:sldId id="380" r:id="rId19"/>
    <p:sldId id="390" r:id="rId20"/>
    <p:sldId id="370" r:id="rId21"/>
    <p:sldId id="393" r:id="rId22"/>
    <p:sldId id="373" r:id="rId23"/>
    <p:sldId id="388" r:id="rId24"/>
    <p:sldId id="389" r:id="rId25"/>
    <p:sldId id="346" r:id="rId2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B03210"/>
    <a:srgbClr val="FFFFCC"/>
    <a:srgbClr val="FFFF99"/>
    <a:srgbClr val="B7B7FF"/>
    <a:srgbClr val="9999FF"/>
    <a:srgbClr val="003366"/>
    <a:srgbClr val="FFDA3C"/>
    <a:srgbClr val="FAC864"/>
    <a:srgbClr val="FFD3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945" autoAdjust="0"/>
    <p:restoredTop sz="71505" autoAdjust="0"/>
  </p:normalViewPr>
  <p:slideViewPr>
    <p:cSldViewPr snapToGrid="0" snapToObjects="1">
      <p:cViewPr varScale="1">
        <p:scale>
          <a:sx n="59" d="100"/>
          <a:sy n="59" d="100"/>
        </p:scale>
        <p:origin x="-1068" y="-78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91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90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182880">
              <a:buFont typeface="Arial" pitchFamily="34" charset="0"/>
              <a:buChar char="•"/>
              <a:defRPr/>
            </a:pPr>
            <a:r>
              <a:rPr lang="en-US" sz="1200" dirty="0" smtClean="0"/>
              <a:t>Over 70 bugs,</a:t>
            </a:r>
            <a:r>
              <a:rPr lang="en-US" sz="1200" baseline="0" dirty="0" smtClean="0"/>
              <a:t> </a:t>
            </a:r>
            <a:r>
              <a:rPr lang="en-US" sz="1200" dirty="0" smtClean="0"/>
              <a:t>improvements,</a:t>
            </a:r>
            <a:r>
              <a:rPr lang="en-US" sz="1200" baseline="0" dirty="0" smtClean="0"/>
              <a:t> and </a:t>
            </a:r>
            <a:r>
              <a:rPr lang="en-US" sz="1200" dirty="0" smtClean="0"/>
              <a:t>feature requests submitted by testers to date</a:t>
            </a:r>
          </a:p>
          <a:p>
            <a:pPr marL="0" lvl="0" indent="-182880">
              <a:buFont typeface="Arial" pitchFamily="34" charset="0"/>
              <a:buChar char="•"/>
              <a:defRPr/>
            </a:pPr>
            <a:r>
              <a:rPr lang="en-US" sz="1200" dirty="0" smtClean="0"/>
              <a:t>Nearly half already corrected or implemented</a:t>
            </a:r>
          </a:p>
          <a:p>
            <a:pPr marL="0" lvl="0" indent="-182880">
              <a:buFont typeface="Arial" pitchFamily="34" charset="0"/>
              <a:buChar char="•"/>
              <a:defRPr/>
            </a:pPr>
            <a:r>
              <a:rPr lang="en-US" sz="1200" dirty="0" smtClean="0"/>
              <a:t>The remainder are either awaiting resolution or have been cataloged as future system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247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18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Trebuchet MS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62367-A4A6-4A3A-8577-AA67B0D3BC50}" type="slidenum">
              <a:rPr lang="en-US" smtClean="0"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-182880">
              <a:buFont typeface="Arial" pitchFamily="34" charset="0"/>
              <a:buChar char="•"/>
              <a:defRPr/>
            </a:pPr>
            <a:endParaRPr lang="en-US" sz="3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53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10/24/2012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oticssupport.natureserve.org/categories/13431/forums/53030/topics/7300" TargetMode="External"/><Relationship Id="rId2" Type="http://schemas.openxmlformats.org/officeDocument/2006/relationships/hyperlink" Target="http://bioticspilot.natureserve.org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help/biotics_webhelp_entryfile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ticspilot.natureserve.org/help/biotics_webhelp_entryfile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support.natureserve.org/customer/default.aspx" TargetMode="External"/><Relationship Id="rId4" Type="http://schemas.openxmlformats.org/officeDocument/2006/relationships/hyperlink" Target="http://bioticssupport.natureserve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members.natureserve.org/resources/biotics/Shared%20Documents/Spatial_Model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ticspilot.natureserve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175" y="435029"/>
            <a:ext cx="8867775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network Pilot release</a:t>
            </a:r>
            <a:br>
              <a:rPr lang="en-US" sz="4000" dirty="0" smtClean="0"/>
            </a:br>
            <a:r>
              <a:rPr lang="en-US" sz="2700" i="1" dirty="0" smtClean="0"/>
              <a:t>Wednesday, October 24</a:t>
            </a:r>
            <a:r>
              <a:rPr lang="en-US" sz="2700" i="1" baseline="30000" dirty="0" smtClean="0"/>
              <a:t>th</a:t>
            </a:r>
            <a:r>
              <a:rPr lang="en-US" sz="2700" i="1" dirty="0" smtClean="0"/>
              <a:t> &amp; </a:t>
            </a:r>
            <a:br>
              <a:rPr lang="en-US" sz="2700" i="1" dirty="0" smtClean="0"/>
            </a:br>
            <a:r>
              <a:rPr lang="en-US" sz="2700" i="1" dirty="0" smtClean="0"/>
              <a:t>Thursday, </a:t>
            </a:r>
            <a:r>
              <a:rPr lang="en-US" sz="2700" i="1" dirty="0" err="1" smtClean="0"/>
              <a:t>october</a:t>
            </a:r>
            <a:r>
              <a:rPr lang="en-US" sz="2700" i="1" dirty="0" smtClean="0"/>
              <a:t> 25</a:t>
            </a:r>
            <a:r>
              <a:rPr lang="en-US" sz="2700" i="1" baseline="30000" dirty="0" smtClean="0"/>
              <a:t>th</a:t>
            </a:r>
            <a:r>
              <a:rPr lang="en-US" sz="2700" i="1" dirty="0" smtClean="0"/>
              <a:t>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5" y="210840"/>
            <a:ext cx="8952614" cy="717844"/>
          </a:xfrm>
        </p:spPr>
        <p:txBody>
          <a:bodyPr>
            <a:noAutofit/>
          </a:bodyPr>
          <a:lstStyle/>
          <a:p>
            <a:r>
              <a:rPr lang="en-US" dirty="0" smtClean="0"/>
              <a:t>Accessing </a:t>
            </a:r>
            <a:r>
              <a:rPr lang="en-US" dirty="0" err="1" smtClean="0"/>
              <a:t>Biotics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70515"/>
            <a:ext cx="8389088" cy="511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61822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http://bioticspilot.natureserve.org</a:t>
            </a:r>
            <a:endParaRPr kumimoji="0" lang="en-US" sz="3600" b="0" i="0" u="sng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861822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062163" lvl="0" indent="-2058988">
              <a:spcAft>
                <a:spcPts val="1200"/>
              </a:spcAf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Username: </a:t>
            </a:r>
            <a:r>
              <a:rPr lang="en-US" sz="3200" dirty="0" smtClean="0">
                <a:solidFill>
                  <a:srgbClr val="003366"/>
                </a:solidFill>
                <a:latin typeface="Trebuchet MS"/>
                <a:hlinkClick r:id="rId3"/>
              </a:rPr>
              <a:t>see spreadsheet associated with meeting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861822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003366"/>
                </a:solidFill>
                <a:latin typeface="Trebuchet MS"/>
              </a:rPr>
              <a:t>Change Password: </a:t>
            </a:r>
            <a:r>
              <a:rPr lang="en-US" sz="3200" dirty="0" err="1" smtClean="0">
                <a:solidFill>
                  <a:srgbClr val="003366"/>
                </a:solidFill>
                <a:latin typeface="Trebuchet MS"/>
              </a:rPr>
              <a:t>oakleaf</a:t>
            </a:r>
            <a:endParaRPr lang="en-US" sz="3200" dirty="0" smtClean="0">
              <a:solidFill>
                <a:srgbClr val="003366"/>
              </a:solidFill>
              <a:latin typeface="Trebuchet MS"/>
            </a:endParaRPr>
          </a:p>
          <a:p>
            <a:pPr marL="861822" marR="0" lvl="0" indent="-8572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lang="en-US" sz="3200" dirty="0" smtClean="0">
              <a:solidFill>
                <a:srgbClr val="003366"/>
              </a:solidFill>
              <a:latin typeface="Trebuchet MS"/>
            </a:endParaRPr>
          </a:p>
          <a:p>
            <a:pPr marL="3252788" marR="0" lvl="0" indent="-324961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rgbClr val="003366"/>
                </a:solidFill>
                <a:latin typeface="Trebuchet MS"/>
              </a:rPr>
              <a:t>Shared Instance:  New York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Online Help and Support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11" t="18531" r="911" b="3487"/>
          <a:stretch>
            <a:fillRect/>
          </a:stretch>
        </p:blipFill>
        <p:spPr bwMode="auto">
          <a:xfrm>
            <a:off x="146502" y="1134758"/>
            <a:ext cx="8914794" cy="539467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804782" y="6126791"/>
            <a:ext cx="2238375" cy="2381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300" dirty="0" smtClean="0">
                <a:solidFill>
                  <a:schemeClr val="tx2"/>
                </a:solidFill>
                <a:latin typeface="Trebuchet MS" pitchFamily="34" charset="0"/>
                <a:hlinkClick r:id="rId3"/>
              </a:rPr>
              <a:t>Release Notes</a:t>
            </a:r>
            <a:endParaRPr lang="en-US" sz="33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marL="0" indent="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3300" dirty="0" smtClean="0">
                <a:solidFill>
                  <a:schemeClr val="tx2"/>
                </a:solidFill>
                <a:latin typeface="Trebuchet MS" pitchFamily="34" charset="0"/>
              </a:rPr>
              <a:t>Test Plan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300" dirty="0" err="1" smtClean="0">
                <a:latin typeface="Trebuchet MS" pitchFamily="34" charset="0"/>
              </a:rPr>
              <a:t>Biotics</a:t>
            </a:r>
            <a:r>
              <a:rPr lang="en-US" sz="3300" dirty="0" smtClean="0">
                <a:latin typeface="Trebuchet MS" pitchFamily="34" charset="0"/>
              </a:rPr>
              <a:t> 5 Documentation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900" dirty="0" smtClean="0">
                <a:latin typeface="Trebuchet MS" pitchFamily="34" charset="0"/>
              </a:rPr>
              <a:t>Populating initial content is a work in progress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900" dirty="0" smtClean="0">
                <a:latin typeface="Trebuchet MS" pitchFamily="34" charset="0"/>
              </a:rPr>
              <a:t>Contents grow with each new release as functionality is added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352550"/>
            <a:ext cx="2143125" cy="194310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3747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7" y="1259007"/>
            <a:ext cx="8633637" cy="517369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5100" dirty="0" smtClean="0"/>
              <a:t>Link to </a:t>
            </a:r>
            <a:r>
              <a:rPr lang="en-US" sz="5100" dirty="0" smtClean="0">
                <a:solidFill>
                  <a:schemeClr val="tx2"/>
                </a:solidFill>
                <a:latin typeface="+mn-lt"/>
                <a:hlinkClick r:id="rId2"/>
              </a:rPr>
              <a:t>Test Plan</a:t>
            </a:r>
            <a:r>
              <a:rPr lang="en-US" sz="5100" dirty="0" smtClean="0">
                <a:latin typeface="+mn-lt"/>
              </a:rPr>
              <a:t> </a:t>
            </a:r>
            <a:r>
              <a:rPr lang="en-US" sz="5100" dirty="0" smtClean="0"/>
              <a:t>available from Online Help </a:t>
            </a:r>
          </a:p>
          <a:p>
            <a:pPr lvl="0"/>
            <a:r>
              <a:rPr lang="en-US" sz="5100" dirty="0" smtClean="0"/>
              <a:t>We want your feedback on:</a:t>
            </a:r>
          </a:p>
          <a:p>
            <a:pPr lvl="1"/>
            <a:r>
              <a:rPr lang="en-US" sz="4000" dirty="0" smtClean="0"/>
              <a:t>Application functionality</a:t>
            </a:r>
            <a:endParaRPr lang="en-US" sz="4000" dirty="0"/>
          </a:p>
          <a:p>
            <a:pPr lvl="1"/>
            <a:r>
              <a:rPr lang="en-US" sz="4000" dirty="0" smtClean="0"/>
              <a:t>Workflows</a:t>
            </a:r>
            <a:endParaRPr lang="en-US" sz="4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/>
              <a:t>Spatial methodology</a:t>
            </a:r>
          </a:p>
          <a:p>
            <a:pPr lvl="1"/>
            <a:r>
              <a:rPr lang="en-US" sz="4000" dirty="0" smtClean="0"/>
              <a:t>Documentation</a:t>
            </a:r>
            <a:endParaRPr lang="en-US" sz="4000" dirty="0"/>
          </a:p>
          <a:p>
            <a:pPr lvl="1"/>
            <a:r>
              <a:rPr lang="en-US" sz="4000" dirty="0" smtClean="0"/>
              <a:t>Help Desk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8021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sz="3900" dirty="0" smtClean="0"/>
              <a:t>Submit Help Desk Tickets to report: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Bugs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Improvements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Feature Requests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Questions</a:t>
            </a:r>
          </a:p>
          <a:p>
            <a:pPr>
              <a:spcBef>
                <a:spcPts val="1800"/>
              </a:spcBef>
            </a:pPr>
            <a:r>
              <a:rPr lang="en-US" sz="3900" dirty="0" smtClean="0"/>
              <a:t>Use Help Desk Forums to: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Vote on Feature Requests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Add Tips &amp; Tricks</a:t>
            </a:r>
          </a:p>
          <a:p>
            <a:pPr>
              <a:spcBef>
                <a:spcPts val="1800"/>
              </a:spcBef>
            </a:pPr>
            <a:endParaRPr lang="en-US" sz="3200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7013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Type of Feedback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717844"/>
          </a:xfrm>
        </p:spPr>
        <p:txBody>
          <a:bodyPr>
            <a:normAutofit/>
          </a:bodyPr>
          <a:lstStyle/>
          <a:p>
            <a:r>
              <a:rPr lang="en-US" dirty="0" smtClean="0"/>
              <a:t>Providing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9" y="1248375"/>
            <a:ext cx="8708065" cy="2790424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en-US" sz="5800" dirty="0" smtClean="0"/>
              <a:t>Submitting Help Desk Tickets: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/>
              <a:t>Specify which tool component and version your comment is about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/>
              <a:t>Indicate which web browser you’re using (IE, Chrome, Firefox)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/>
              <a:t>Include the page URL – this contains pertinent Record Number data</a:t>
            </a:r>
            <a:endParaRPr lang="en-US" sz="3200" dirty="0"/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/>
              <a:t>Provide screenshots</a:t>
            </a:r>
          </a:p>
        </p:txBody>
      </p:sp>
      <p:pic>
        <p:nvPicPr>
          <p:cNvPr id="6" name="Picture 5" descr="subm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3760788"/>
            <a:ext cx="5781675" cy="256222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717844"/>
          </a:xfrm>
        </p:spPr>
        <p:txBody>
          <a:bodyPr>
            <a:normAutofit/>
          </a:bodyPr>
          <a:lstStyle/>
          <a:p>
            <a:r>
              <a:rPr lang="en-US" dirty="0" smtClean="0"/>
              <a:t>What’s happening to my Ticket?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9" y="1248374"/>
            <a:ext cx="8708065" cy="4457101"/>
          </a:xfrm>
        </p:spPr>
        <p:txBody>
          <a:bodyPr>
            <a:normAutofit fontScale="92500"/>
          </a:bodyPr>
          <a:lstStyle/>
          <a:p>
            <a:pPr marL="4572" indent="0">
              <a:spcBef>
                <a:spcPts val="1800"/>
              </a:spcBef>
              <a:buNone/>
            </a:pPr>
            <a:r>
              <a:rPr lang="en-US" sz="3900" dirty="0" smtClean="0"/>
              <a:t>Issues considered for further development: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/>
              <a:t>Awaiting Development Consideration: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3600" dirty="0" smtClean="0"/>
              <a:t>Status: Pending    </a:t>
            </a:r>
            <a:r>
              <a:rPr lang="en-US" sz="3600" dirty="0" err="1" smtClean="0"/>
              <a:t>Substatus</a:t>
            </a:r>
            <a:r>
              <a:rPr lang="en-US" sz="3600" dirty="0" smtClean="0"/>
              <a:t>: Development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/>
              <a:t>Implemented by Development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3600" dirty="0" smtClean="0"/>
              <a:t>Status: Resolved (See Release Notes)</a:t>
            </a:r>
          </a:p>
          <a:p>
            <a:pPr lvl="1"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endParaRPr lang="en-US" sz="3200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05257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3622" y="1533973"/>
            <a:ext cx="8477003" cy="4438650"/>
            <a:chOff x="180728" y="1190625"/>
            <a:chExt cx="8839200" cy="4848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t="14729" r="1875" b="24850"/>
            <a:stretch>
              <a:fillRect/>
            </a:stretch>
          </p:blipFill>
          <p:spPr bwMode="auto">
            <a:xfrm>
              <a:off x="180728" y="1190625"/>
              <a:ext cx="8839200" cy="484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80728" y="1190625"/>
              <a:ext cx="8839200" cy="484822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7938"/>
            <a:ext cx="8229600" cy="7178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Contact Support Help Desk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2925" y="558954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/>
                <a:ea typeface="+mj-ea"/>
                <a:cs typeface="+mj-cs"/>
                <a:hlinkClick r:id="rId4"/>
              </a:rPr>
              <a:t>http://bioticssupport.natureserve.org</a:t>
            </a:r>
            <a:endParaRPr lang="en-US" sz="2800" b="1" dirty="0">
              <a:solidFill>
                <a:srgbClr val="003366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367" y="5949342"/>
            <a:ext cx="752951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Continue to submit </a:t>
            </a:r>
            <a:r>
              <a:rPr lang="en-US" i="1" dirty="0" err="1" smtClean="0"/>
              <a:t>Biotics</a:t>
            </a:r>
            <a:r>
              <a:rPr lang="en-US" i="1" dirty="0" smtClean="0"/>
              <a:t> 4 issues to </a:t>
            </a:r>
            <a:r>
              <a:rPr lang="en-US" i="1" dirty="0"/>
              <a:t>the </a:t>
            </a:r>
            <a:r>
              <a:rPr lang="en-US" i="1" dirty="0" err="1" smtClean="0"/>
              <a:t>Biotics</a:t>
            </a:r>
            <a:r>
              <a:rPr lang="en-US" i="1" dirty="0" smtClean="0"/>
              <a:t> 4 Help Desk: </a:t>
            </a:r>
            <a:r>
              <a:rPr lang="en-US" i="1" dirty="0"/>
              <a:t>(</a:t>
            </a:r>
            <a:r>
              <a:rPr lang="en-US" i="1" dirty="0">
                <a:hlinkClick r:id="rId5"/>
              </a:rPr>
              <a:t>http://support.natureserve.org/customer/default.aspx</a:t>
            </a:r>
            <a:r>
              <a:rPr lang="en-US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099" y="2592465"/>
            <a:ext cx="3314576" cy="328136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Find a solution</a:t>
            </a:r>
          </a:p>
          <a:p>
            <a:r>
              <a:rPr lang="en-US" sz="3200" dirty="0" smtClean="0"/>
              <a:t>Submit a ticket</a:t>
            </a:r>
          </a:p>
          <a:p>
            <a:r>
              <a:rPr lang="en-US" sz="3200" dirty="0" smtClean="0"/>
              <a:t>Information</a:t>
            </a:r>
            <a:endParaRPr lang="en-US" sz="2800" dirty="0" smtClean="0"/>
          </a:p>
          <a:p>
            <a:r>
              <a:rPr lang="en-US" sz="3200" dirty="0" smtClean="0"/>
              <a:t>Participate in forums</a:t>
            </a:r>
          </a:p>
          <a:p>
            <a:pPr lvl="1"/>
            <a:r>
              <a:rPr lang="en-US" sz="3200" dirty="0" smtClean="0"/>
              <a:t>Feature Requests</a:t>
            </a:r>
          </a:p>
          <a:p>
            <a:pPr marL="0" indent="0" algn="ctr">
              <a:buNone/>
            </a:pPr>
            <a:r>
              <a:rPr lang="en-US" sz="2600" i="1" dirty="0" smtClean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8669" y="3681413"/>
            <a:ext cx="2962275" cy="2085975"/>
            <a:chOff x="778669" y="3681413"/>
            <a:chExt cx="2962275" cy="20859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6"/>
            <a:srcRect t="6115"/>
            <a:stretch/>
          </p:blipFill>
          <p:spPr bwMode="auto">
            <a:xfrm>
              <a:off x="778669" y="3686175"/>
              <a:ext cx="2781300" cy="124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8669" y="4929188"/>
              <a:ext cx="29622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559969" y="3681413"/>
              <a:ext cx="180975" cy="1323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3598070" y="3886200"/>
            <a:ext cx="828673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806" y="1230838"/>
            <a:ext cx="4333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829051" y="1229173"/>
            <a:ext cx="1114424" cy="3429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</a:t>
            </a:r>
            <a:r>
              <a:rPr lang="en-US" dirty="0" err="1" smtClean="0"/>
              <a:t>Biotics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22676"/>
            <a:ext cx="8543925" cy="533052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Support will continue through 2013 and be phased out in 2014</a:t>
            </a:r>
          </a:p>
          <a:p>
            <a:r>
              <a:rPr lang="en-US" sz="2000" dirty="0" smtClean="0"/>
              <a:t>Life Cycle stages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err="1" smtClean="0"/>
              <a:t>Biotics</a:t>
            </a:r>
            <a:r>
              <a:rPr lang="en-US" sz="2000" dirty="0" smtClean="0"/>
              <a:t> first provided to Network (2003)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Periodic releases – system improvements and patches (2004 – 2010)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Maturity (2010 – 2013)</a:t>
            </a:r>
          </a:p>
          <a:p>
            <a:pPr marL="1200150" lvl="2" indent="-342900"/>
            <a:r>
              <a:rPr lang="en-US" sz="1800" dirty="0" smtClean="0"/>
              <a:t>No new versions or patches</a:t>
            </a:r>
          </a:p>
          <a:p>
            <a:pPr marL="1200150" lvl="2" indent="-342900"/>
            <a:r>
              <a:rPr lang="en-US" sz="1800" dirty="0" smtClean="0"/>
              <a:t>Standard support provided (helpdesk and email)</a:t>
            </a:r>
          </a:p>
          <a:p>
            <a:pPr marL="1200150" lvl="2" indent="-342900"/>
            <a:r>
              <a:rPr lang="en-US" sz="1800" dirty="0" smtClean="0"/>
              <a:t>Relevant content added to Knowledgebase as needed</a:t>
            </a:r>
          </a:p>
          <a:p>
            <a:pPr lvl="2" indent="-342900">
              <a:buNone/>
            </a:pPr>
            <a:r>
              <a:rPr lang="en-US" sz="1800" dirty="0" smtClean="0"/>
              <a:t>With release of </a:t>
            </a:r>
            <a:r>
              <a:rPr lang="en-US" sz="1800" dirty="0" err="1" smtClean="0"/>
              <a:t>Biotics</a:t>
            </a:r>
            <a:r>
              <a:rPr lang="en-US" sz="1800" dirty="0" smtClean="0"/>
              <a:t> 5 in 2013 we will enter the last 12 months of this stage</a:t>
            </a:r>
          </a:p>
          <a:p>
            <a:pPr marL="1200150" lvl="2" indent="-342900"/>
            <a:r>
              <a:rPr lang="en-US" sz="1800" dirty="0"/>
              <a:t>Limited support provided (helpdesk and email)</a:t>
            </a:r>
          </a:p>
          <a:p>
            <a:pPr marL="1200150" lvl="2" indent="-342900">
              <a:lnSpc>
                <a:spcPct val="110000"/>
              </a:lnSpc>
            </a:pPr>
            <a:r>
              <a:rPr lang="en-US" sz="1800" dirty="0"/>
              <a:t>New environments not certified</a:t>
            </a:r>
          </a:p>
          <a:p>
            <a:pPr marL="1200150" lvl="2" indent="-342900">
              <a:lnSpc>
                <a:spcPct val="110000"/>
              </a:lnSpc>
            </a:pPr>
            <a:r>
              <a:rPr lang="en-US" sz="1800" dirty="0" smtClean="0"/>
              <a:t>Static Knowledgebase</a:t>
            </a:r>
            <a:endParaRPr lang="en-US" sz="1800" dirty="0"/>
          </a:p>
          <a:p>
            <a:pPr marL="800100" lvl="1">
              <a:buFont typeface="+mj-lt"/>
              <a:buAutoNum type="arabicPeriod"/>
            </a:pPr>
            <a:r>
              <a:rPr lang="en-US" sz="1800" dirty="0" smtClean="0"/>
              <a:t>Final phase of </a:t>
            </a:r>
            <a:r>
              <a:rPr lang="en-US" sz="1800" dirty="0" err="1" smtClean="0"/>
              <a:t>Biotics</a:t>
            </a:r>
            <a:r>
              <a:rPr lang="en-US" sz="1800" dirty="0" smtClean="0"/>
              <a:t>  4 (2014 – ……) </a:t>
            </a:r>
          </a:p>
          <a:p>
            <a:pPr marL="1200150" lvl="2" indent="-342900"/>
            <a:r>
              <a:rPr lang="en-US" sz="1800" dirty="0"/>
              <a:t>Standard helpdesk and email support ends</a:t>
            </a:r>
          </a:p>
          <a:p>
            <a:pPr marL="1200150" lvl="2" indent="-342900"/>
            <a:r>
              <a:rPr lang="en-US" sz="1800" dirty="0" err="1" smtClean="0"/>
              <a:t>Biotics</a:t>
            </a:r>
            <a:r>
              <a:rPr lang="en-US" sz="1800" dirty="0" smtClean="0"/>
              <a:t> </a:t>
            </a:r>
            <a:r>
              <a:rPr lang="en-US" sz="1800" dirty="0"/>
              <a:t>4 </a:t>
            </a:r>
            <a:r>
              <a:rPr lang="en-US" sz="1800" dirty="0" smtClean="0"/>
              <a:t>helpdesk content remains available statically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091"/>
            <a:ext cx="8229600" cy="717844"/>
          </a:xfrm>
        </p:spPr>
        <p:txBody>
          <a:bodyPr/>
          <a:lstStyle/>
          <a:p>
            <a:r>
              <a:rPr lang="en-US" dirty="0" smtClean="0"/>
              <a:t>Testing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/>
            <a:r>
              <a:rPr lang="en-US" dirty="0" smtClean="0"/>
              <a:t>During the pilot testing period a new release will be deployed each month</a:t>
            </a:r>
            <a:endParaRPr lang="en-US" dirty="0"/>
          </a:p>
          <a:p>
            <a:pPr marL="1367028" lvl="2" indent="-571500">
              <a:buFont typeface="Calibri" pitchFamily="34" charset="0"/>
              <a:buChar char="-"/>
            </a:pPr>
            <a:r>
              <a:rPr lang="en-US" dirty="0" smtClean="0"/>
              <a:t>Release notes describe new functionality </a:t>
            </a:r>
          </a:p>
          <a:p>
            <a:pPr marL="1367028" lvl="2" indent="-571500">
              <a:buFont typeface="Calibri" pitchFamily="34" charset="0"/>
              <a:buChar char="-"/>
            </a:pPr>
            <a:r>
              <a:rPr lang="en-US" dirty="0" smtClean="0"/>
              <a:t>Test plan provides example test scenarios</a:t>
            </a:r>
          </a:p>
          <a:p>
            <a:pPr marL="628650" indent="-571500"/>
            <a:r>
              <a:rPr lang="en-US" dirty="0" smtClean="0"/>
              <a:t>Your feedback on each monthly release can influence improvements in future releases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Completed </a:t>
            </a:r>
            <a:r>
              <a:rPr lang="en-US" sz="3000" dirty="0" smtClean="0"/>
              <a:t>components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smtClean="0"/>
              <a:t>Release schedule</a:t>
            </a:r>
            <a:endParaRPr lang="en-US" sz="3000" dirty="0" smtClean="0"/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What’s new in the spatial model?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/>
              <a:t>Demo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Accessing </a:t>
            </a:r>
            <a:r>
              <a:rPr lang="en-US" sz="3000" dirty="0" err="1" smtClean="0"/>
              <a:t>Biotics</a:t>
            </a:r>
            <a:r>
              <a:rPr lang="en-US" sz="3000" dirty="0" smtClean="0"/>
              <a:t> 5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Online help and support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Network </a:t>
            </a:r>
            <a:r>
              <a:rPr lang="en-US" sz="3000" dirty="0" smtClean="0"/>
              <a:t>participation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000" dirty="0" smtClean="0"/>
              <a:t>Q&amp;A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Biotics Technical Review Team</a:t>
            </a:r>
          </a:p>
        </p:txBody>
      </p:sp>
      <p:pic>
        <p:nvPicPr>
          <p:cNvPr id="19459" name="Picture 3" descr="Hemisphere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327662"/>
            <a:ext cx="408622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auto">
          <a:xfrm>
            <a:off x="5711825" y="1291150"/>
            <a:ext cx="1285875" cy="584200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Ontario 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Pete Sorrill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040438" y="3769237"/>
            <a:ext cx="1539875" cy="585788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Indiana 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Ron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Hellmich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54763" y="2948500"/>
            <a:ext cx="1541462" cy="585787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York 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Shelley Cooke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7963" y="2338900"/>
            <a:ext cx="1790700" cy="585787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British Columbia 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Debbie Webb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810375" y="2045212"/>
            <a:ext cx="2171700" cy="585788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dirty="0"/>
              <a:t> 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NatureServe Canada 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Meherzad Romer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57200" y="3331087"/>
            <a:ext cx="1541463" cy="831850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Wyoming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Melanie Arnett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Gary Beauvais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573338" y="5313875"/>
            <a:ext cx="1712912" cy="585787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Guatemala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Mercedes Barrios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69888" y="4461387"/>
            <a:ext cx="1541462" cy="584200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Texas</a:t>
            </a:r>
          </a:p>
          <a:p>
            <a:pPr algn="ctr">
              <a:buClr>
                <a:schemeClr val="tx1"/>
              </a:buCl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Bob Gottfried</a:t>
            </a:r>
          </a:p>
        </p:txBody>
      </p:sp>
      <p:cxnSp>
        <p:nvCxnSpPr>
          <p:cNvPr id="21" name="Straight Connector 20"/>
          <p:cNvCxnSpPr>
            <a:stCxn id="7" idx="1"/>
          </p:cNvCxnSpPr>
          <p:nvPr/>
        </p:nvCxnSpPr>
        <p:spPr bwMode="auto">
          <a:xfrm rot="10800000" flipV="1">
            <a:off x="4800600" y="1583250"/>
            <a:ext cx="911225" cy="1233487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1"/>
          </p:cNvCxnSpPr>
          <p:nvPr/>
        </p:nvCxnSpPr>
        <p:spPr bwMode="auto">
          <a:xfrm rot="10800000" flipV="1">
            <a:off x="5038725" y="2338900"/>
            <a:ext cx="1771650" cy="77311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0800000" flipV="1">
            <a:off x="5229225" y="3177100"/>
            <a:ext cx="112553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rot="10800000">
            <a:off x="4924425" y="3331087"/>
            <a:ext cx="1116013" cy="7239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3"/>
          </p:cNvCxnSpPr>
          <p:nvPr/>
        </p:nvCxnSpPr>
        <p:spPr bwMode="auto">
          <a:xfrm flipV="1">
            <a:off x="1911350" y="3648587"/>
            <a:ext cx="2641600" cy="11049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998663" y="3177100"/>
            <a:ext cx="2287587" cy="592137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3"/>
          </p:cNvCxnSpPr>
          <p:nvPr/>
        </p:nvCxnSpPr>
        <p:spPr bwMode="auto">
          <a:xfrm>
            <a:off x="1998663" y="2631000"/>
            <a:ext cx="1792287" cy="185737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5400000">
            <a:off x="3796506" y="4576481"/>
            <a:ext cx="1525588" cy="4826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617538" y="1327662"/>
            <a:ext cx="1790700" cy="585788"/>
          </a:xfrm>
          <a:prstGeom prst="rect">
            <a:avLst/>
          </a:prstGeom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Yukon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Randi </a:t>
            </a:r>
            <a:r>
              <a:rPr lang="en-US" sz="1600" b="1" dirty="0" err="1">
                <a:solidFill>
                  <a:schemeClr val="tx1"/>
                </a:solidFill>
              </a:rPr>
              <a:t>Mulder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411413" y="1583250"/>
            <a:ext cx="1074737" cy="59531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5 Pilot Testers</a:t>
            </a:r>
            <a:endParaRPr lang="en-US" dirty="0"/>
          </a:p>
        </p:txBody>
      </p:sp>
      <p:pic>
        <p:nvPicPr>
          <p:cNvPr id="5" name="Picture 3" descr="Hemisphere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1070" y="1297171"/>
            <a:ext cx="4102104" cy="513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8223" y="5457011"/>
            <a:ext cx="5293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/>
            <a:r>
              <a:rPr lang="en-US" i="1" dirty="0" smtClean="0">
                <a:solidFill>
                  <a:srgbClr val="003366"/>
                </a:solidFill>
              </a:rPr>
              <a:t>* NatureServe network users can access the New York NHP shared pilot database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61827" y="2913949"/>
            <a:ext cx="1790700" cy="33855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British Columbia </a:t>
            </a:r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 bwMode="auto">
          <a:xfrm flipV="1">
            <a:off x="2052527" y="2889177"/>
            <a:ext cx="1995598" cy="19404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769607" y="4090914"/>
            <a:ext cx="1541463" cy="33855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Wyoming</a:t>
            </a:r>
            <a:endParaRPr lang="en-US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11070" y="3200400"/>
            <a:ext cx="1975180" cy="103418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6578047" y="2719900"/>
            <a:ext cx="1541462" cy="33855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</a:t>
            </a: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York * </a:t>
            </a:r>
            <a:endParaRPr lang="en-US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 bwMode="auto">
          <a:xfrm flipH="1">
            <a:off x="5272089" y="2889177"/>
            <a:ext cx="1305958" cy="31122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6354762" y="3752360"/>
            <a:ext cx="1541463" cy="33855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Virginia</a:t>
            </a:r>
            <a:endParaRPr lang="en-US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5181600" y="3391786"/>
            <a:ext cx="1173162" cy="54672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520370" y="1524001"/>
            <a:ext cx="1790700" cy="33855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Saskatchewan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311070" y="1690577"/>
            <a:ext cx="2101219" cy="82933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5986167" y="1859854"/>
            <a:ext cx="1541462" cy="33855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rgbClr val="3657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chemeClr val="tx1"/>
              </a:buClr>
              <a:defRPr/>
            </a:pP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Michigan</a:t>
            </a:r>
            <a:endParaRPr lang="en-US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4876800" y="2042796"/>
            <a:ext cx="1109368" cy="110045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Q &amp; 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717844"/>
          </a:xfrm>
        </p:spPr>
        <p:txBody>
          <a:bodyPr>
            <a:normAutofit/>
          </a:bodyPr>
          <a:lstStyle/>
          <a:p>
            <a:r>
              <a:rPr lang="en-US" dirty="0" smtClean="0"/>
              <a:t> Completed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" t="141" r="550" b="-141"/>
          <a:stretch/>
        </p:blipFill>
        <p:spPr bwMode="auto">
          <a:xfrm>
            <a:off x="514351" y="1205553"/>
            <a:ext cx="8115300" cy="5264779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ffectLst>
            <a:outerShdw blurRad="50800" dist="139700" dir="78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9300" y="2438400"/>
            <a:ext cx="1171575" cy="2952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9300" y="2857500"/>
            <a:ext cx="1171575" cy="7239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9300" y="4295776"/>
            <a:ext cx="1171575" cy="22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05108" y="6048376"/>
            <a:ext cx="2233617" cy="2286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606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717844"/>
          </a:xfrm>
        </p:spPr>
        <p:txBody>
          <a:bodyPr/>
          <a:lstStyle/>
          <a:p>
            <a:r>
              <a:rPr lang="en-US" dirty="0" smtClean="0"/>
              <a:t>Milestone Release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6477"/>
            <a:ext cx="9134475" cy="8537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 smtClean="0"/>
              <a:t>New and enhanced functionality in the coming months</a:t>
            </a:r>
            <a:endParaRPr lang="en-US" sz="2800" b="1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476721"/>
              </p:ext>
            </p:extLst>
          </p:nvPr>
        </p:nvGraphicFramePr>
        <p:xfrm>
          <a:off x="563529" y="1681641"/>
          <a:ext cx="7972425" cy="4725373"/>
        </p:xfrm>
        <a:graphic>
          <a:graphicData uri="http://schemas.openxmlformats.org/drawingml/2006/table">
            <a:tbl>
              <a:tblPr>
                <a:effectLst>
                  <a:outerShdw blurRad="50800" dist="1778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03171"/>
                <a:gridCol w="1612835"/>
                <a:gridCol w="5056419"/>
              </a:tblGrid>
              <a:tr h="308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Month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Milestone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Functionality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</a:tr>
              <a:tr h="617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November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Working list enhancements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Feature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details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window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enhancements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December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6692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Advanced working list functionality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6692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Search dialog enhancements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6692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EO creation process refinements</a:t>
                      </a: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January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User management and security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Source feature workflow refinements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for EO modification</a:t>
                      </a: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2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February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MS-7, 8, 9 &amp; 10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59067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Remaining record page types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590675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Spatial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attribute calculations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59067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Archiving shapes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590675" algn="l"/>
                        </a:tabLs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Administrator functionality</a:t>
                      </a: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17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June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Public release candidate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09700" algn="l"/>
                        </a:tabLs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Candidate release for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final user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testing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5712903" y="981511"/>
            <a:ext cx="3229761" cy="544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charset="0"/>
              <a:buNone/>
            </a:pPr>
            <a:endParaRPr lang="en-US" sz="36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5" name="Picture 4" descr="main2.PNG"/>
          <p:cNvPicPr>
            <a:picLocks noChangeAspect="1"/>
          </p:cNvPicPr>
          <p:nvPr/>
        </p:nvPicPr>
        <p:blipFill>
          <a:blip r:embed="rId2"/>
          <a:srcRect t="9600"/>
          <a:stretch>
            <a:fillRect/>
          </a:stretch>
        </p:blipFill>
        <p:spPr>
          <a:xfrm>
            <a:off x="62346" y="976748"/>
            <a:ext cx="9008918" cy="563266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35058-Clipart-Illustration-Of-A-Yellow-Digging-Construction-Sign-Over-A-Desktop-C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16" y="2493819"/>
            <a:ext cx="3128691" cy="2853254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  <a:effectLst>
            <a:outerShdw blurRad="50800" dist="215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-295056" y="95446"/>
            <a:ext cx="9439056" cy="64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charset="0"/>
              <a:buNone/>
            </a:pPr>
            <a:r>
              <a:rPr lang="en-US" sz="4000" dirty="0" err="1" smtClean="0">
                <a:solidFill>
                  <a:srgbClr val="FFFFFF"/>
                </a:solidFill>
                <a:latin typeface="Trebuchet MS" pitchFamily="34" charset="0"/>
              </a:rPr>
              <a:t>Biotics</a:t>
            </a:r>
            <a:r>
              <a:rPr lang="en-US" sz="4000" dirty="0" smtClean="0">
                <a:solidFill>
                  <a:srgbClr val="FFFFFF"/>
                </a:solidFill>
                <a:latin typeface="Trebuchet MS" pitchFamily="34" charset="0"/>
              </a:rPr>
              <a:t> 5 – Advancing Day by Day!</a:t>
            </a:r>
          </a:p>
        </p:txBody>
      </p:sp>
    </p:spTree>
    <p:extLst>
      <p:ext uri="{BB962C8B-B14F-4D97-AF65-F5344CB8AC3E}">
        <p14:creationId xmlns="" xmlns:p14="http://schemas.microsoft.com/office/powerpoint/2010/main" val="3397971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 txBox="1">
            <a:spLocks/>
          </p:cNvSpPr>
          <p:nvPr/>
        </p:nvSpPr>
        <p:spPr>
          <a:xfrm>
            <a:off x="286883" y="339129"/>
            <a:ext cx="8590326" cy="814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Trebuchet MS" pitchFamily="34" charset="0"/>
              </a:rPr>
              <a:t>What’s New in the Spatial Model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67" y="1138991"/>
            <a:ext cx="8138533" cy="4812753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8949" y="6225330"/>
            <a:ext cx="686863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22225" cmpd="sng">
                  <a:noFill/>
                  <a:round/>
                </a:ln>
                <a:solidFill>
                  <a:srgbClr val="FF0000"/>
                </a:solidFill>
                <a:hlinkClick r:id="rId4"/>
              </a:rPr>
              <a:t>Methodology for Developing Spatial Features</a:t>
            </a:r>
            <a:endParaRPr lang="en-US" sz="2400" b="1" dirty="0">
              <a:ln w="22225" cmpd="sng">
                <a:noFill/>
                <a:round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033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5712903" y="981511"/>
            <a:ext cx="3229761" cy="544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charset="0"/>
              <a:buNone/>
            </a:pPr>
            <a:endParaRPr lang="en-US" sz="36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-295056" y="95446"/>
            <a:ext cx="3761258" cy="64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charset="0"/>
              <a:buNone/>
            </a:pPr>
            <a:r>
              <a:rPr lang="en-US" dirty="0" smtClean="0">
                <a:solidFill>
                  <a:srgbClr val="FFFFFF"/>
                </a:solidFill>
                <a:latin typeface="Trebuchet MS" pitchFamily="34" charset="0"/>
              </a:rPr>
              <a:t>Spatial Workflow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3" y="106079"/>
            <a:ext cx="5526591" cy="659312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97971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5712903" y="981511"/>
            <a:ext cx="3229761" cy="544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charset="0"/>
              <a:buNone/>
            </a:pPr>
            <a:endParaRPr lang="en-US" sz="36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-295056" y="95446"/>
            <a:ext cx="3761258" cy="64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32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366"/>
                </a:solidFill>
                <a:latin typeface="Trebuchet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charset="0"/>
              <a:buNone/>
            </a:pPr>
            <a:r>
              <a:rPr lang="en-US" dirty="0" smtClean="0">
                <a:solidFill>
                  <a:srgbClr val="FFFFFF"/>
                </a:solidFill>
                <a:latin typeface="Trebuchet MS" pitchFamily="34" charset="0"/>
              </a:rPr>
              <a:t>Spatial Workflow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3" y="106079"/>
            <a:ext cx="5526591" cy="659312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f2.PNG"/>
          <p:cNvPicPr>
            <a:picLocks noChangeAspect="1"/>
          </p:cNvPicPr>
          <p:nvPr/>
        </p:nvPicPr>
        <p:blipFill>
          <a:blip r:embed="rId3"/>
          <a:srcRect l="9333" t="24533" r="56000" b="16000"/>
          <a:stretch>
            <a:fillRect/>
          </a:stretch>
        </p:blipFill>
        <p:spPr>
          <a:xfrm>
            <a:off x="190719" y="1404624"/>
            <a:ext cx="4206006" cy="450948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76200" dist="228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f9.PNG"/>
          <p:cNvPicPr>
            <a:picLocks noChangeAspect="1"/>
          </p:cNvPicPr>
          <p:nvPr/>
        </p:nvPicPr>
        <p:blipFill>
          <a:blip r:embed="rId4"/>
          <a:srcRect l="42000" t="20267" r="18000" b="26667"/>
          <a:stretch>
            <a:fillRect/>
          </a:stretch>
        </p:blipFill>
        <p:spPr>
          <a:xfrm>
            <a:off x="190719" y="1715851"/>
            <a:ext cx="4754959" cy="3942689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f10.PNG"/>
          <p:cNvPicPr>
            <a:picLocks noChangeAspect="1"/>
          </p:cNvPicPr>
          <p:nvPr/>
        </p:nvPicPr>
        <p:blipFill>
          <a:blip r:embed="rId5"/>
          <a:srcRect l="38667" t="27733" r="17333" b="26667"/>
          <a:stretch>
            <a:fillRect/>
          </a:stretch>
        </p:blipFill>
        <p:spPr>
          <a:xfrm>
            <a:off x="190719" y="1899924"/>
            <a:ext cx="5097920" cy="3302076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epdist.JPG"/>
          <p:cNvPicPr>
            <a:picLocks noChangeAspect="1"/>
          </p:cNvPicPr>
          <p:nvPr/>
        </p:nvPicPr>
        <p:blipFill>
          <a:blip r:embed="rId6">
            <a:lum bright="-23000" contrast="50000"/>
          </a:blip>
          <a:srcRect l="30582" t="42478" r="34571" b="27611"/>
          <a:stretch>
            <a:fillRect/>
          </a:stretch>
        </p:blipFill>
        <p:spPr>
          <a:xfrm>
            <a:off x="190719" y="2160605"/>
            <a:ext cx="5218529" cy="280427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97971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22"/>
            <a:ext cx="9096375" cy="521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Demo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39775" algn="l"/>
              </a:tabLst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Props1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C4EBBB-289D-443C-AA73-49573E0F447A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010bd29-76c8-44b3-a51a-3aaade979f6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8021</TotalTime>
  <Words>627</Words>
  <Application>Microsoft Office PowerPoint</Application>
  <PresentationFormat>On-screen Show (4:3)</PresentationFormat>
  <Paragraphs>160</Paragraphs>
  <Slides>22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Biotics 5 network Pilot release Wednesday, October 24th &amp;  Thursday, october 25th 2012 2:30 – 4:00 PM EST</vt:lpstr>
      <vt:lpstr>Agenda</vt:lpstr>
      <vt:lpstr> Completed Components</vt:lpstr>
      <vt:lpstr>Milestone Release Plan</vt:lpstr>
      <vt:lpstr>Slide 5</vt:lpstr>
      <vt:lpstr>Slide 6</vt:lpstr>
      <vt:lpstr>Slide 7</vt:lpstr>
      <vt:lpstr>Slide 8</vt:lpstr>
      <vt:lpstr>Demo</vt:lpstr>
      <vt:lpstr>Accessing Biotics 5</vt:lpstr>
      <vt:lpstr>Online Help and Support</vt:lpstr>
      <vt:lpstr>Online Help</vt:lpstr>
      <vt:lpstr>Test Plan</vt:lpstr>
      <vt:lpstr>Slide 14</vt:lpstr>
      <vt:lpstr>Providing Feedback</vt:lpstr>
      <vt:lpstr>What’s happening to my Ticket?</vt:lpstr>
      <vt:lpstr>How to Contact Support Help Desk</vt:lpstr>
      <vt:lpstr>Support for Biotics 4</vt:lpstr>
      <vt:lpstr>Testing Schedule</vt:lpstr>
      <vt:lpstr>Biotics Technical Review Team</vt:lpstr>
      <vt:lpstr>Biotics 5 Pilot Testers</vt:lpstr>
      <vt:lpstr>Q &amp; A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Rob_Solomon</cp:lastModifiedBy>
  <cp:revision>343</cp:revision>
  <cp:lastPrinted>2012-04-19T17:27:33Z</cp:lastPrinted>
  <dcterms:created xsi:type="dcterms:W3CDTF">2010-06-22T21:10:03Z</dcterms:created>
  <dcterms:modified xsi:type="dcterms:W3CDTF">2012-10-24T21:58:30Z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