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5"/>
  </p:sldMasterIdLst>
  <p:notesMasterIdLst>
    <p:notesMasterId r:id="rId43"/>
  </p:notesMasterIdLst>
  <p:handoutMasterIdLst>
    <p:handoutMasterId r:id="rId44"/>
  </p:handoutMasterIdLst>
  <p:sldIdLst>
    <p:sldId id="302" r:id="rId16"/>
    <p:sldId id="489" r:id="rId17"/>
    <p:sldId id="509" r:id="rId18"/>
    <p:sldId id="510" r:id="rId19"/>
    <p:sldId id="511" r:id="rId20"/>
    <p:sldId id="512" r:id="rId21"/>
    <p:sldId id="513" r:id="rId22"/>
    <p:sldId id="514" r:id="rId23"/>
    <p:sldId id="515" r:id="rId24"/>
    <p:sldId id="516" r:id="rId25"/>
    <p:sldId id="517" r:id="rId26"/>
    <p:sldId id="518" r:id="rId27"/>
    <p:sldId id="519" r:id="rId28"/>
    <p:sldId id="520" r:id="rId29"/>
    <p:sldId id="521" r:id="rId30"/>
    <p:sldId id="522" r:id="rId31"/>
    <p:sldId id="523" r:id="rId32"/>
    <p:sldId id="524" r:id="rId33"/>
    <p:sldId id="525" r:id="rId34"/>
    <p:sldId id="526" r:id="rId35"/>
    <p:sldId id="528" r:id="rId36"/>
    <p:sldId id="529" r:id="rId37"/>
    <p:sldId id="530" r:id="rId38"/>
    <p:sldId id="531" r:id="rId39"/>
    <p:sldId id="532" r:id="rId40"/>
    <p:sldId id="527" r:id="rId41"/>
    <p:sldId id="346" r:id="rId42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2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yle Copas" initials="KAC" lastIdx="2" clrIdx="0"/>
  <p:cmAuthor id="1" name="Lori Scott" initials="LS" lastIdx="3" clrIdx="1"/>
  <p:cmAuthor id="2" name="Rob_Solomon" initials="R" lastIdx="4" clrIdx="2"/>
  <p:cmAuthor id="3" name="whitney_weber" initials="ww" lastIdx="1" clrIdx="3"/>
  <p:cmAuthor id="4" name="Donna Reynolds" initials="DR" lastIdx="0" clrIdx="4">
    <p:extLst>
      <p:ext uri="{19B8F6BF-5375-455C-9EA6-DF929625EA0E}">
        <p15:presenceInfo xmlns:p15="http://schemas.microsoft.com/office/powerpoint/2012/main" userId="S-1-5-21-4286546720-1524075773-111777985-12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FAC864"/>
    <a:srgbClr val="FFDA3C"/>
    <a:srgbClr val="B7B7FF"/>
    <a:srgbClr val="9999FF"/>
    <a:srgbClr val="FFD32F"/>
    <a:srgbClr val="BFE29C"/>
    <a:srgbClr val="DCE0E4"/>
    <a:srgbClr val="CBCBCB"/>
    <a:srgbClr val="3435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0" autoAdjust="0"/>
    <p:restoredTop sz="81332" autoAdjust="0"/>
  </p:normalViewPr>
  <p:slideViewPr>
    <p:cSldViewPr snapToGrid="0" snapToObjects="1">
      <p:cViewPr varScale="1">
        <p:scale>
          <a:sx n="122" d="100"/>
          <a:sy n="122" d="100"/>
        </p:scale>
        <p:origin x="1494" y="96"/>
      </p:cViewPr>
      <p:guideLst>
        <p:guide orient="horz" pos="2182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-1914"/>
    </p:cViewPr>
  </p:sorterViewPr>
  <p:notesViewPr>
    <p:cSldViewPr snapToGrid="0" snapToObjects="1">
      <p:cViewPr varScale="1">
        <p:scale>
          <a:sx n="67" d="100"/>
          <a:sy n="67" d="100"/>
        </p:scale>
        <p:origin x="1571" y="7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slide" Target="slides/slide2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customXml" Target="../customXml/item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/>
            </a:lvl1pPr>
          </a:lstStyle>
          <a:p>
            <a:fld id="{C77F0479-E9E6-B746-85CF-EE66F3205CD2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/>
            </a:lvl1pPr>
          </a:lstStyle>
          <a:p>
            <a:fld id="{103509D5-8FB2-2147-AD80-295BAFDFB05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2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/>
          <a:lstStyle>
            <a:lvl1pPr algn="r">
              <a:defRPr sz="1200">
                <a:latin typeface="Trebuchet MS"/>
              </a:defRPr>
            </a:lvl1pPr>
          </a:lstStyle>
          <a:p>
            <a:fld id="{97B4ABA6-3E56-8741-9B76-8638831FAAE3}" type="datetimeFigureOut">
              <a:rPr lang="en-US" smtClean="0"/>
              <a:pPr/>
              <a:t>2/23/2017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7" rIns="93315" bIns="4665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15" tIns="46657" rIns="93315" bIns="4665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l">
              <a:defRPr sz="1200">
                <a:latin typeface="Trebuchet M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7" rIns="93315" bIns="46657" rtlCol="0" anchor="b"/>
          <a:lstStyle>
            <a:lvl1pPr algn="r">
              <a:defRPr sz="1200">
                <a:latin typeface="Trebuchet MS"/>
              </a:defRPr>
            </a:lvl1pPr>
          </a:lstStyle>
          <a:p>
            <a:fld id="{FA8A180E-52CB-DE48-9725-4F81BEF79D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29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Trebuchet MS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8CDDD7-8831-FD43-9C32-02B257E7277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66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35142" y="4420870"/>
            <a:ext cx="5152818" cy="4190367"/>
          </a:xfrm>
        </p:spPr>
        <p:txBody>
          <a:bodyPr lIns="108784" tIns="54391" rIns="108784" bIns="54391"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040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/>
              <a:t>Coming</a:t>
            </a:r>
            <a:r>
              <a:rPr lang="en-US" i="1" baseline="0" dirty="0"/>
              <a:t> in December – Biotics Roadmap Review webinar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541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A180E-52CB-DE48-9725-4F81BEF79D7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41763" y="328683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00" dirty="0">
                <a:solidFill>
                  <a:srgbClr val="DCE0E4"/>
                </a:solidFill>
              </a:rPr>
              <a:t>[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400" dirty="0">
                <a:solidFill>
                  <a:srgbClr val="DCE0E4"/>
                </a:solidFill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074911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62ED9-8D6B-4339-9A22-3E64700050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E3877-0563-447B-ACC1-BF6FA4A1083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58140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8B42E-C7BA-4747-9FFE-855AF69A7B8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DEA50-AEDF-4CBC-8F41-FEC2C908187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51955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E0660-D2A8-4569-917C-3B2FE0792ED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D3B33-C1B7-4734-8A80-26F81885FC0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80636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8781B-4673-4A45-8EDD-0AA00EA30C5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D71BE-F1F6-4ECD-AF65-1B33249CECE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059912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206375"/>
            <a:ext cx="8302625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27038" y="1266825"/>
            <a:ext cx="4067175" cy="5178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266825"/>
            <a:ext cx="4068762" cy="51784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01866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3941763" y="3295650"/>
            <a:ext cx="4289425" cy="22637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3686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[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99375" y="2286000"/>
            <a:ext cx="1144588" cy="3846513"/>
          </a:xfrm>
          <a:custGeom>
            <a:avLst/>
            <a:gdLst>
              <a:gd name="connsiteX0" fmla="*/ 0 w 1144163"/>
              <a:gd name="connsiteY0" fmla="*/ 0 h 3847207"/>
              <a:gd name="connsiteX1" fmla="*/ 1144163 w 1144163"/>
              <a:gd name="connsiteY1" fmla="*/ 0 h 3847207"/>
              <a:gd name="connsiteX2" fmla="*/ 1144163 w 1144163"/>
              <a:gd name="connsiteY2" fmla="*/ 3847207 h 3847207"/>
              <a:gd name="connsiteX3" fmla="*/ 0 w 1144163"/>
              <a:gd name="connsiteY3" fmla="*/ 3847207 h 3847207"/>
              <a:gd name="connsiteX4" fmla="*/ 0 w 1144163"/>
              <a:gd name="connsiteY4" fmla="*/ 0 h 3847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4163" h="3847207">
                <a:moveTo>
                  <a:pt x="0" y="0"/>
                </a:moveTo>
                <a:lnTo>
                  <a:pt x="1144163" y="0"/>
                </a:lnTo>
                <a:lnTo>
                  <a:pt x="1144163" y="3847207"/>
                </a:lnTo>
                <a:lnTo>
                  <a:pt x="0" y="3847207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400" dirty="0">
                <a:solidFill>
                  <a:srgbClr val="DCE0E4"/>
                </a:solidFill>
                <a:latin typeface="+mn-lt"/>
              </a:rPr>
              <a:t>]</a:t>
            </a:r>
          </a:p>
        </p:txBody>
      </p:sp>
      <p:pic>
        <p:nvPicPr>
          <p:cNvPr id="15" name="Picture 9" descr="Logo_Inline-Tag.png"/>
          <p:cNvPicPr>
            <a:picLocks noChangeAspect="1"/>
          </p:cNvPicPr>
          <p:nvPr userDrawn="1"/>
        </p:nvPicPr>
        <p:blipFill>
          <a:blip r:embed="rId2"/>
          <a:srcRect b="-12639"/>
          <a:stretch>
            <a:fillRect/>
          </a:stretch>
        </p:blipFill>
        <p:spPr bwMode="auto">
          <a:xfrm>
            <a:off x="4340225" y="3794125"/>
            <a:ext cx="3513138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1133793" y="1124712"/>
            <a:ext cx="3008042" cy="1357081"/>
          </a:xfrm>
        </p:spPr>
        <p:txBody>
          <a:bodyPr>
            <a:noAutofit/>
          </a:bodyPr>
          <a:lstStyle>
            <a:lvl1pPr algn="l">
              <a:defRPr sz="3600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A3E46-A394-4EB7-9C7E-F546F7237F4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3E857-05FF-4091-A2A7-3EC1010A13A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1147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184274"/>
            <a:ext cx="8229600" cy="5291851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094956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0" y="1174746"/>
            <a:ext cx="9144000" cy="5518776"/>
          </a:xfrm>
          <a:prstGeom prst="round1Rect">
            <a:avLst/>
          </a:prstGeom>
          <a:solidFill>
            <a:schemeClr val="bg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184274"/>
            <a:ext cx="8229600" cy="5291851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3806043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 rot="10800000">
            <a:off x="148290" y="1174746"/>
            <a:ext cx="899571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373646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 rot="10800000">
            <a:off x="148290" y="1174746"/>
            <a:ext cx="8995710" cy="5518776"/>
          </a:xfrm>
          <a:prstGeom prst="round1Rect">
            <a:avLst/>
          </a:prstGeom>
          <a:solidFill>
            <a:schemeClr val="bg1">
              <a:alpha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F286C-EFC8-40F4-869B-384D259F4D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E4B1-5967-4F47-9CEF-A70BD77886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>
            <a:lvl1pPr>
              <a:defRPr>
                <a:solidFill>
                  <a:srgbClr val="FFD32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5047674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>
            <a:off x="148291" y="-1"/>
            <a:ext cx="8995709" cy="2139640"/>
          </a:xfrm>
          <a:prstGeom prst="round1Rect">
            <a:avLst/>
          </a:prstGeom>
          <a:solidFill>
            <a:srgbClr val="FFEA8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148290" y="1174746"/>
            <a:ext cx="8995710" cy="5518776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184274"/>
            <a:ext cx="8229600" cy="5291851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28803997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 Single Corner Rectangle 10"/>
          <p:cNvSpPr/>
          <p:nvPr userDrawn="1"/>
        </p:nvSpPr>
        <p:spPr>
          <a:xfrm>
            <a:off x="148291" y="-1"/>
            <a:ext cx="8995709" cy="2139640"/>
          </a:xfrm>
          <a:prstGeom prst="round1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57200" y="228870"/>
            <a:ext cx="8229600" cy="717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ound Single Corner Rectangle 9"/>
          <p:cNvSpPr/>
          <p:nvPr userDrawn="1"/>
        </p:nvSpPr>
        <p:spPr>
          <a:xfrm rot="10800000">
            <a:off x="148290" y="1174746"/>
            <a:ext cx="8995710" cy="5518776"/>
          </a:xfrm>
          <a:prstGeom prst="round1Rect">
            <a:avLst/>
          </a:prstGeom>
          <a:solidFill>
            <a:srgbClr val="FFEA8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457200" y="1184274"/>
            <a:ext cx="8229600" cy="5291851"/>
          </a:xfrm>
        </p:spPr>
        <p:txBody>
          <a:bodyPr>
            <a:normAutofit/>
          </a:bodyPr>
          <a:lstStyle>
            <a:lvl1pPr marL="347472">
              <a:spcBef>
                <a:spcPts val="800"/>
              </a:spcBef>
              <a:spcAft>
                <a:spcPts val="600"/>
              </a:spcAft>
              <a:defRPr sz="4000">
                <a:latin typeface="Calibri"/>
                <a:cs typeface="Calibri"/>
              </a:defRPr>
            </a:lvl1pPr>
            <a:lvl2pPr>
              <a:defRPr sz="3600">
                <a:latin typeface="Calibri"/>
                <a:cs typeface="Calibri"/>
              </a:defRPr>
            </a:lvl2pPr>
            <a:lvl3pPr>
              <a:defRPr sz="3200">
                <a:latin typeface="Calibri"/>
                <a:cs typeface="Calibri"/>
              </a:defRPr>
            </a:lvl3pPr>
            <a:lvl4pPr>
              <a:defRPr sz="2800">
                <a:latin typeface="Calibri"/>
                <a:cs typeface="Calibri"/>
              </a:defRPr>
            </a:lvl4pPr>
            <a:lvl5pPr>
              <a:defRPr sz="2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334171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311BD-3CCE-4E88-A9EA-A4E0CA97FB5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D79C1-70A9-446B-B4DF-2FF881496E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00433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84275"/>
            <a:ext cx="8229600" cy="494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2B4A6378-6253-404D-8D7A-5ADDF33ECCA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</a:defRPr>
            </a:lvl1pPr>
          </a:lstStyle>
          <a:p>
            <a:pPr>
              <a:defRPr/>
            </a:pPr>
            <a:fld id="{4D998C53-BE50-4C3A-A239-9450C4FB99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95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54" r:id="rId15"/>
  </p:sldLayoutIdLst>
  <p:transition spd="slow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rgbClr val="003366"/>
          </a:solidFill>
          <a:latin typeface="Trebuchet MS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rebuchet MS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200"/>
        </a:spcAft>
        <a:buFont typeface="Arial" pitchFamily="34" charset="0"/>
        <a:buChar char="•"/>
        <a:defRPr sz="3200" kern="1200">
          <a:solidFill>
            <a:srgbClr val="003366"/>
          </a:solidFill>
          <a:latin typeface="Trebuchet MS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03366"/>
          </a:solidFill>
          <a:latin typeface="Trebuchet MS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03366"/>
          </a:solidFill>
          <a:latin typeface="Trebuchet MS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03366"/>
          </a:solidFill>
          <a:latin typeface="Trebuchet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ioticssupport.natureserve.org/support/solutions/articles/218124-biotics-roadma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hyperlink" Target="http://bioticssupport.natureserve.org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9601" y="435029"/>
            <a:ext cx="7805056" cy="2841568"/>
          </a:xfrm>
        </p:spPr>
        <p:txBody>
          <a:bodyPr>
            <a:normAutofit/>
          </a:bodyPr>
          <a:lstStyle/>
          <a:p>
            <a:r>
              <a:rPr lang="en-US" sz="4000" dirty="0"/>
              <a:t>Biotics </a:t>
            </a:r>
            <a:r>
              <a:rPr lang="en-US" sz="4000" dirty="0" smtClean="0"/>
              <a:t>5 Development priorities – roadmap - results</a:t>
            </a:r>
            <a:endParaRPr lang="en-US" sz="2700" i="1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1412" y="1288442"/>
            <a:ext cx="1781175" cy="30289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Cluster D, Lane 1</a:t>
            </a:r>
            <a:br>
              <a:rPr lang="en-US" sz="3600" dirty="0" smtClean="0"/>
            </a:br>
            <a:r>
              <a:rPr lang="en-US" sz="3600" dirty="0" smtClean="0"/>
              <a:t>Observation Conduit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29" y="3816807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3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7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562264" y="4911430"/>
            <a:ext cx="61348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Lack of comment: 20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37440" y="1686254"/>
            <a:ext cx="1400433" cy="2515108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703748" y="1870672"/>
            <a:ext cx="32341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Feedback derived from survey comments, as the epic was mistakenly omitted from the survey.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68153056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548" y="1312688"/>
            <a:ext cx="1457325" cy="30194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r="83762" b="569"/>
          <a:stretch/>
        </p:blipFill>
        <p:spPr>
          <a:xfrm>
            <a:off x="3681413" y="1288442"/>
            <a:ext cx="289226" cy="3011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Cluster D, Lane 2</a:t>
            </a:r>
            <a:br>
              <a:rPr lang="en-US" sz="2800" dirty="0" smtClean="0"/>
            </a:br>
            <a:r>
              <a:rPr lang="en-US" sz="2800" dirty="0" smtClean="0"/>
              <a:t>Accept or Reject Locally Created Elements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29" y="3816807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4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5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911430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21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37440" y="1298558"/>
            <a:ext cx="1400433" cy="686761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09447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548" y="1312688"/>
            <a:ext cx="1457325" cy="30194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r="83762" b="569"/>
          <a:stretch/>
        </p:blipFill>
        <p:spPr>
          <a:xfrm>
            <a:off x="3681413" y="1288442"/>
            <a:ext cx="289226" cy="3011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Cluster D, Lane 2</a:t>
            </a:r>
            <a:br>
              <a:rPr lang="en-US" sz="2800" dirty="0" smtClean="0"/>
            </a:br>
            <a:r>
              <a:rPr lang="en-US" sz="2800" dirty="0" smtClean="0"/>
              <a:t>Programs can Take Ownership of Centrally Created ESTs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29" y="3816807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3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3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911430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24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37440" y="1971716"/>
            <a:ext cx="1400433" cy="845625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83166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548" y="1312688"/>
            <a:ext cx="1457325" cy="30194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r="83762" b="569"/>
          <a:stretch/>
        </p:blipFill>
        <p:spPr>
          <a:xfrm>
            <a:off x="3681413" y="1288442"/>
            <a:ext cx="289226" cy="3011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Cluster D, Lane 2</a:t>
            </a:r>
            <a:br>
              <a:rPr lang="en-US" sz="2800" dirty="0" smtClean="0"/>
            </a:br>
            <a:r>
              <a:rPr lang="en-US" sz="2800" dirty="0" smtClean="0"/>
              <a:t>Temporarily Exclude Records Marked as</a:t>
            </a:r>
            <a:br>
              <a:rPr lang="en-US" sz="2800" dirty="0" smtClean="0"/>
            </a:br>
            <a:r>
              <a:rPr lang="en-US" sz="2800" dirty="0" smtClean="0"/>
              <a:t>In Progress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29" y="3816807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1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6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911430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23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037440" y="2869643"/>
            <a:ext cx="1400433" cy="1427306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378192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713" y="1244739"/>
            <a:ext cx="314325" cy="40195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Cluster E, Lane 1</a:t>
            </a:r>
            <a:br>
              <a:rPr lang="en-US" sz="2800" dirty="0" smtClean="0"/>
            </a:br>
            <a:r>
              <a:rPr lang="en-US" sz="2800" dirty="0" smtClean="0"/>
              <a:t>Observation Data Management System: Research &amp; Prototype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29" y="3816807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8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6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522093" y="4911430"/>
            <a:ext cx="62151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Lack of Comment: 16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276" y="1508648"/>
            <a:ext cx="1495425" cy="105727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847966" y="1521494"/>
            <a:ext cx="1400433" cy="1044429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03748" y="1870672"/>
            <a:ext cx="32341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Feedback derived from survey comments, as the epic was mistakenly omitted from the survey.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9378338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Cluster E, Lane 2</a:t>
            </a:r>
            <a:br>
              <a:rPr lang="en-US" sz="2800" dirty="0" smtClean="0"/>
            </a:br>
            <a:r>
              <a:rPr lang="en-US" sz="2800" dirty="0" smtClean="0"/>
              <a:t>Provide Lineage Updates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500551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29" y="3816807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1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980981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4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5100902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25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07295" y="1244739"/>
            <a:ext cx="1795077" cy="4019550"/>
            <a:chOff x="3452999" y="1244739"/>
            <a:chExt cx="1795077" cy="401955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52999" y="1244739"/>
              <a:ext cx="314325" cy="401955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0276" y="4427366"/>
              <a:ext cx="1447800" cy="7239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00276" y="1278968"/>
              <a:ext cx="1447800" cy="3181350"/>
            </a:xfrm>
            <a:prstGeom prst="rect">
              <a:avLst/>
            </a:prstGeom>
          </p:spPr>
        </p:pic>
      </p:grpSp>
      <p:sp>
        <p:nvSpPr>
          <p:cNvPr id="13" name="Rounded Rectangle 12"/>
          <p:cNvSpPr/>
          <p:nvPr/>
        </p:nvSpPr>
        <p:spPr>
          <a:xfrm>
            <a:off x="572533" y="1261215"/>
            <a:ext cx="1400433" cy="607497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2570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Cluster E, Lane 2</a:t>
            </a:r>
            <a:br>
              <a:rPr lang="en-US" sz="2800" dirty="0" smtClean="0"/>
            </a:br>
            <a:r>
              <a:rPr lang="en-US" sz="2800" dirty="0" smtClean="0"/>
              <a:t>Programs can Accept or Reject Taxonomic Updates Made Outside of Capsules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500551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29" y="3816807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6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980981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1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5100902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23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07295" y="1244739"/>
            <a:ext cx="1795077" cy="4019550"/>
            <a:chOff x="3452999" y="1244739"/>
            <a:chExt cx="1795077" cy="401955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52999" y="1244739"/>
              <a:ext cx="314325" cy="401955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0276" y="4427366"/>
              <a:ext cx="1447800" cy="7239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00276" y="1278968"/>
              <a:ext cx="1447800" cy="3181350"/>
            </a:xfrm>
            <a:prstGeom prst="rect">
              <a:avLst/>
            </a:prstGeom>
          </p:spPr>
        </p:pic>
      </p:grpSp>
      <p:sp>
        <p:nvSpPr>
          <p:cNvPr id="13" name="Rounded Rectangle 12"/>
          <p:cNvSpPr/>
          <p:nvPr/>
        </p:nvSpPr>
        <p:spPr>
          <a:xfrm>
            <a:off x="572525" y="1856867"/>
            <a:ext cx="1400433" cy="1167670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30335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Cluster E, Lane 2</a:t>
            </a:r>
            <a:br>
              <a:rPr lang="en-US" sz="2800" dirty="0" smtClean="0"/>
            </a:br>
            <a:r>
              <a:rPr lang="en-US" sz="2800" dirty="0" smtClean="0"/>
              <a:t>Scientific Name Changes made within Taxonomic Update Capsules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500551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29" y="3816807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6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980981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1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5100902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23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07295" y="1244739"/>
            <a:ext cx="1795077" cy="4019550"/>
            <a:chOff x="3452999" y="1244739"/>
            <a:chExt cx="1795077" cy="401955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52999" y="1244739"/>
              <a:ext cx="314325" cy="401955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0276" y="4427366"/>
              <a:ext cx="1447800" cy="7239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00276" y="1278968"/>
              <a:ext cx="1447800" cy="3181350"/>
            </a:xfrm>
            <a:prstGeom prst="rect">
              <a:avLst/>
            </a:prstGeom>
          </p:spPr>
        </p:pic>
      </p:grpSp>
      <p:sp>
        <p:nvSpPr>
          <p:cNvPr id="13" name="Rounded Rectangle 12"/>
          <p:cNvSpPr/>
          <p:nvPr/>
        </p:nvSpPr>
        <p:spPr>
          <a:xfrm>
            <a:off x="589004" y="3068050"/>
            <a:ext cx="1400433" cy="1167670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62159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07295" y="1244739"/>
            <a:ext cx="1795077" cy="4019550"/>
            <a:chOff x="3452999" y="1244739"/>
            <a:chExt cx="1795077" cy="4019550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52999" y="1244739"/>
              <a:ext cx="314325" cy="401955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0276" y="4427366"/>
              <a:ext cx="1447800" cy="723900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00276" y="1278968"/>
              <a:ext cx="1447800" cy="3181350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Cluster E, Lane 2</a:t>
            </a:r>
            <a:br>
              <a:rPr lang="en-US" sz="3600" dirty="0" smtClean="0"/>
            </a:br>
            <a:r>
              <a:rPr lang="en-US" sz="3600" dirty="0" smtClean="0"/>
              <a:t>Element Replace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500551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29" y="3816807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5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980981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1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5100902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24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87524" y="4227860"/>
            <a:ext cx="1400433" cy="357516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94648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Cluster E, Lane 2</a:t>
            </a:r>
            <a:br>
              <a:rPr lang="en-US" sz="3600" dirty="0" smtClean="0"/>
            </a:br>
            <a:r>
              <a:rPr lang="en-US" sz="3600" dirty="0" smtClean="0"/>
              <a:t>Element Lumps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53047" y="4577076"/>
            <a:ext cx="4493873" cy="646331"/>
            <a:chOff x="5350469" y="2302075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5350469" y="234515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62921" y="2302075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4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980981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1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5100902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25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7295" y="1244739"/>
            <a:ext cx="1795077" cy="4019550"/>
            <a:chOff x="3452999" y="1244739"/>
            <a:chExt cx="1795077" cy="401955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52999" y="1244739"/>
              <a:ext cx="314325" cy="401955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0276" y="4427366"/>
              <a:ext cx="1447800" cy="7239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00276" y="1278968"/>
              <a:ext cx="1447800" cy="3181350"/>
            </a:xfrm>
            <a:prstGeom prst="rect">
              <a:avLst/>
            </a:prstGeom>
          </p:spPr>
        </p:pic>
      </p:grpSp>
      <p:sp>
        <p:nvSpPr>
          <p:cNvPr id="13" name="Rounded Rectangle 12"/>
          <p:cNvSpPr/>
          <p:nvPr/>
        </p:nvSpPr>
        <p:spPr>
          <a:xfrm>
            <a:off x="590421" y="4528727"/>
            <a:ext cx="1400433" cy="326738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58341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Biotics Roadmap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299" y="1193800"/>
            <a:ext cx="427207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Outlines Development Priorities of epics (broad areas of development which require significant time/effort)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Updated </a:t>
            </a:r>
            <a:r>
              <a:rPr lang="en-US" sz="2000" dirty="0">
                <a:solidFill>
                  <a:srgbClr val="003366"/>
                </a:solidFill>
              </a:rPr>
              <a:t>with every new release to reflect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366"/>
                </a:solidFill>
              </a:rPr>
              <a:t>Description provided for each epic in </a:t>
            </a:r>
            <a:r>
              <a:rPr lang="en-US" sz="2000" dirty="0" smtClean="0">
                <a:solidFill>
                  <a:srgbClr val="003366"/>
                </a:solidFill>
              </a:rPr>
              <a:t>details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30 responses to Biotics 5 Development Priorities – Roadmap survey</a:t>
            </a:r>
            <a:endParaRPr lang="en-US" sz="2000" dirty="0">
              <a:solidFill>
                <a:srgbClr val="0033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766" y="5303724"/>
            <a:ext cx="416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For more information on interpreting the roadmap and for details on each roadmap item see the </a:t>
            </a:r>
            <a:r>
              <a:rPr lang="en-US" i="1" dirty="0">
                <a:hlinkClick r:id="rId3"/>
              </a:rPr>
              <a:t>Biotics Roadmap</a:t>
            </a:r>
            <a:r>
              <a:rPr lang="en-US" i="1" dirty="0"/>
              <a:t> solution within the </a:t>
            </a:r>
            <a:r>
              <a:rPr lang="en-US" i="1" dirty="0">
                <a:hlinkClick r:id="rId4"/>
              </a:rPr>
              <a:t>Biotics 5 Help Desk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6370" y="1303210"/>
            <a:ext cx="4734185" cy="508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3536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Cluster E, Lane 2</a:t>
            </a:r>
            <a:br>
              <a:rPr lang="en-US" sz="3600" dirty="0" smtClean="0"/>
            </a:br>
            <a:r>
              <a:rPr lang="en-US" sz="3600" dirty="0" smtClean="0"/>
              <a:t>Element Splits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253047" y="4577076"/>
            <a:ext cx="4493873" cy="646331"/>
            <a:chOff x="5350469" y="2302075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5350469" y="234515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062921" y="2302075"/>
              <a:ext cx="378142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4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980981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1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5100902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25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7295" y="1244739"/>
            <a:ext cx="1795077" cy="4019550"/>
            <a:chOff x="3452999" y="1244739"/>
            <a:chExt cx="1795077" cy="4019550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52999" y="1244739"/>
              <a:ext cx="314325" cy="401955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0276" y="4427366"/>
              <a:ext cx="1447800" cy="7239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800276" y="1278968"/>
              <a:ext cx="1447800" cy="3181350"/>
            </a:xfrm>
            <a:prstGeom prst="rect">
              <a:avLst/>
            </a:prstGeom>
          </p:spPr>
        </p:pic>
      </p:grpSp>
      <p:sp>
        <p:nvSpPr>
          <p:cNvPr id="13" name="Rounded Rectangle 12"/>
          <p:cNvSpPr/>
          <p:nvPr/>
        </p:nvSpPr>
        <p:spPr>
          <a:xfrm>
            <a:off x="590421" y="4825293"/>
            <a:ext cx="1400433" cy="326738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40723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2971679"/>
            <a:ext cx="3684068" cy="923330"/>
            <a:chOff x="4197177" y="3816807"/>
            <a:chExt cx="3684068" cy="923330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9435" y="3816807"/>
              <a:ext cx="2161810" cy="92333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spAutoFit/>
            </a:bodyPr>
            <a:lstStyle/>
            <a:p>
              <a:pPr algn="ctr"/>
              <a:r>
                <a:rPr lang="en-US" sz="54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Yes: 24</a:t>
              </a:r>
              <a:endPara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4452109"/>
            <a:ext cx="3230923" cy="650506"/>
            <a:chOff x="4197177" y="5297237"/>
            <a:chExt cx="3230923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25527" y="5297237"/>
              <a:ext cx="1202573" cy="646331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No: </a:t>
              </a:r>
              <a:r>
                <a:rPr lang="en-US" sz="3600" b="1" dirty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0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005347" y="3803852"/>
            <a:ext cx="3969869" cy="64633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Lack of Comment: 6</a:t>
            </a:r>
            <a:endParaRPr lang="en-US" sz="3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9016" y="1474373"/>
            <a:ext cx="80813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Are </a:t>
            </a:r>
            <a:r>
              <a:rPr lang="en-US" sz="3200" dirty="0"/>
              <a:t>you ok with postponing non-DX epics until Cluster B DX epics are done?</a:t>
            </a:r>
          </a:p>
        </p:txBody>
      </p:sp>
    </p:spTree>
    <p:extLst>
      <p:ext uri="{BB962C8B-B14F-4D97-AF65-F5344CB8AC3E}">
        <p14:creationId xmlns:p14="http://schemas.microsoft.com/office/powerpoint/2010/main" val="4209952380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2971679"/>
            <a:ext cx="3684068" cy="923330"/>
            <a:chOff x="4197177" y="3816807"/>
            <a:chExt cx="3684068" cy="923330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9435" y="3816807"/>
              <a:ext cx="2161810" cy="92333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spAutoFit/>
            </a:bodyPr>
            <a:lstStyle/>
            <a:p>
              <a:pPr algn="ctr"/>
              <a:r>
                <a:rPr lang="en-US" sz="54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Yes: 19</a:t>
              </a:r>
              <a:endPara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4452109"/>
            <a:ext cx="3230923" cy="650506"/>
            <a:chOff x="4197177" y="5297237"/>
            <a:chExt cx="3230923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25527" y="5297237"/>
              <a:ext cx="1202573" cy="646331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No: 4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966710" y="3803852"/>
            <a:ext cx="3969869" cy="64633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Lack of Comment: 7</a:t>
            </a:r>
            <a:endParaRPr lang="en-US" sz="3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9016" y="1474373"/>
            <a:ext cx="80813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Does </a:t>
            </a:r>
            <a:r>
              <a:rPr lang="en-US" sz="3200" dirty="0"/>
              <a:t>slowing down DX after Cluster B make strategic sense to you in terms of priorities?</a:t>
            </a:r>
          </a:p>
        </p:txBody>
      </p:sp>
    </p:spTree>
    <p:extLst>
      <p:ext uri="{BB962C8B-B14F-4D97-AF65-F5344CB8AC3E}">
        <p14:creationId xmlns:p14="http://schemas.microsoft.com/office/powerpoint/2010/main" val="2195008760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95855" y="-386723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3332289"/>
            <a:ext cx="3684068" cy="923330"/>
            <a:chOff x="4197177" y="3816807"/>
            <a:chExt cx="3684068" cy="923330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719435" y="3816807"/>
              <a:ext cx="2161810" cy="923330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spAutoFit/>
            </a:bodyPr>
            <a:lstStyle/>
            <a:p>
              <a:pPr algn="ctr"/>
              <a:r>
                <a:rPr lang="en-US" sz="54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Yes: 24</a:t>
              </a:r>
              <a:endPara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4812719"/>
            <a:ext cx="3230923" cy="650506"/>
            <a:chOff x="4197177" y="5297237"/>
            <a:chExt cx="3230923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25527" y="5297237"/>
              <a:ext cx="1202573" cy="646331"/>
            </a:xfrm>
            <a:prstGeom prst="rect">
              <a:avLst/>
            </a:prstGeom>
            <a:noFill/>
          </p:spPr>
          <p:txBody>
            <a:bodyPr wrap="none" lIns="91440" tIns="45720" rIns="91440" bIns="45720" anchor="ctr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No: 2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966710" y="4164462"/>
            <a:ext cx="3969869" cy="646331"/>
          </a:xfrm>
          <a:prstGeom prst="rect">
            <a:avLst/>
          </a:prstGeom>
          <a:noFill/>
        </p:spPr>
        <p:txBody>
          <a:bodyPr wrap="none" lIns="91440" tIns="45720" rIns="91440" bIns="45720" anchor="ctr">
            <a:spAutoFit/>
          </a:bodyPr>
          <a:lstStyle/>
          <a:p>
            <a:pPr algn="ctr"/>
            <a:r>
              <a:rPr lang="en-US" sz="36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Lack of Comment: 4</a:t>
            </a:r>
            <a:endParaRPr lang="en-US" sz="36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9016" y="1474373"/>
            <a:ext cx="808131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Does </a:t>
            </a:r>
            <a:r>
              <a:rPr lang="en-US" sz="3200" dirty="0"/>
              <a:t>the proposed split of rank calculator development into “easy items” and “full implementation” work for you?</a:t>
            </a:r>
          </a:p>
        </p:txBody>
      </p:sp>
    </p:spTree>
    <p:extLst>
      <p:ext uri="{BB962C8B-B14F-4D97-AF65-F5344CB8AC3E}">
        <p14:creationId xmlns:p14="http://schemas.microsoft.com/office/powerpoint/2010/main" val="2396950387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95855" y="-386723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20391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Are there any </a:t>
            </a:r>
            <a:r>
              <a:rPr lang="en-US" sz="3200" dirty="0" err="1"/>
              <a:t>unprioritized</a:t>
            </a:r>
            <a:r>
              <a:rPr lang="en-US" sz="3200" dirty="0"/>
              <a:t> Placeholder "Epics" (to right of roadmap) that you think need to be fleshed out very soon so they can be added to the roadmap?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960631"/>
              </p:ext>
            </p:extLst>
          </p:nvPr>
        </p:nvGraphicFramePr>
        <p:xfrm>
          <a:off x="988176" y="3021316"/>
          <a:ext cx="7589154" cy="3516955"/>
        </p:xfrm>
        <a:graphic>
          <a:graphicData uri="http://schemas.openxmlformats.org/drawingml/2006/table">
            <a:tbl>
              <a:tblPr/>
              <a:tblGrid>
                <a:gridCol w="760623"/>
                <a:gridCol w="6828531"/>
              </a:tblGrid>
              <a:tr h="424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Placeholder "Epic"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D3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D3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D3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Observation Data Management System (implementation)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071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D37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071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Data Backlog: Easy Items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71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071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71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SMRT: Easy Items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072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71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072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Data Backlog: Larger Items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872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072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872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C-L DX: Dist Data (sharing species lists with neighboring states and provinces)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07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872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07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On Demand DX 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87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07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87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80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EIA: Easy Items</a:t>
                      </a:r>
                      <a:endParaRPr lang="en-US" sz="1800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1878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7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87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73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239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795855" y="-386723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120391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/>
              <a:t>Are there any large development items that you feel are missing from the diagram? (These are things you guess would take longer than a couple weeks to implement.)</a:t>
            </a:r>
            <a:endParaRPr lang="en-US" sz="2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89663"/>
              </p:ext>
            </p:extLst>
          </p:nvPr>
        </p:nvGraphicFramePr>
        <p:xfrm>
          <a:off x="176529" y="2711050"/>
          <a:ext cx="8827427" cy="3885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4897"/>
                <a:gridCol w="4322530"/>
              </a:tblGrid>
              <a:tr h="28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Response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NS Note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569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Mapping tools to share EO-or Observation-level data with neighboring states and provinces. [MT]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 this a SMRT item?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12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Analysis pieces that programs can use to convert their data to useful management and planning products; Climate Change Vulnerability Index, Habitat Climate Change Vulnerability Index and the like. [TX]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Are you asking for the roadmap to include new tools or improvements to the existing tools?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Data Management for Latin America [TX]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 this a development task or a funding need?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Other Identification integration [PA]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What does this mean?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Topology/Precision/Geometric Complexity issue [PA]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What does this mean?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Bulk loading of extensible tables through Mapper [ON]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What does this mean?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6221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NatureServe supports a consistent taxonomy for all SWG species (any priority species listed in any state SWAP should be a trackable species in Heritage) [ME]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Is this a development task or a science (botany) task?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28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Support of Feature Services [VA]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Too small to be an epic; </a:t>
                      </a:r>
                      <a:r>
                        <a:rPr lang="en-US" sz="1100" dirty="0" smtClean="0">
                          <a:effectLst/>
                        </a:rPr>
                        <a:t>it’s in the ongoing development Q (Lane 3)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20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Spatial tolerance issues for MA and Site shapes [FL]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Too small to be an epic; it's in </a:t>
                      </a:r>
                      <a:r>
                        <a:rPr lang="en-US" sz="1100" dirty="0" smtClean="0">
                          <a:effectLst/>
                        </a:rPr>
                        <a:t>the Topology/Precision/Geometric Complexity epic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394100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299" y="1193800"/>
            <a:ext cx="9029701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366"/>
                </a:solidFill>
              </a:rPr>
              <a:t>No results indicate overwhelming consensus to increase or decrease priority of epics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366"/>
                </a:solidFill>
              </a:rPr>
              <a:t>Most Reactions: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Rank Calculator: Full Implementation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366"/>
                </a:solidFill>
              </a:rPr>
              <a:t>Increase Priority: </a:t>
            </a:r>
            <a:r>
              <a:rPr lang="en-US" dirty="0" smtClean="0">
                <a:solidFill>
                  <a:srgbClr val="003366"/>
                </a:solidFill>
              </a:rPr>
              <a:t>0</a:t>
            </a:r>
            <a:endParaRPr lang="en-US" dirty="0">
              <a:solidFill>
                <a:srgbClr val="003366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366"/>
                </a:solidFill>
              </a:rPr>
              <a:t>Maintain Priority: </a:t>
            </a:r>
            <a:r>
              <a:rPr lang="en-US" dirty="0" smtClean="0">
                <a:solidFill>
                  <a:srgbClr val="003366"/>
                </a:solidFill>
              </a:rPr>
              <a:t>17</a:t>
            </a:r>
            <a:endParaRPr lang="en-US" dirty="0">
              <a:solidFill>
                <a:srgbClr val="003366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366"/>
                </a:solidFill>
              </a:rPr>
              <a:t>Decrease Priority: </a:t>
            </a:r>
            <a:r>
              <a:rPr lang="en-US" dirty="0" smtClean="0">
                <a:solidFill>
                  <a:srgbClr val="003366"/>
                </a:solidFill>
              </a:rPr>
              <a:t>3</a:t>
            </a:r>
            <a:endParaRPr lang="en-US" dirty="0">
              <a:solidFill>
                <a:srgbClr val="00336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Observation Conduit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366"/>
                </a:solidFill>
              </a:rPr>
              <a:t>Increase Priority: </a:t>
            </a:r>
            <a:r>
              <a:rPr lang="en-US" dirty="0" smtClean="0">
                <a:solidFill>
                  <a:srgbClr val="003366"/>
                </a:solidFill>
              </a:rPr>
              <a:t>3</a:t>
            </a:r>
            <a:endParaRPr lang="en-US" dirty="0">
              <a:solidFill>
                <a:srgbClr val="003366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366"/>
                </a:solidFill>
              </a:rPr>
              <a:t>Maintain Priority: </a:t>
            </a:r>
            <a:r>
              <a:rPr lang="en-US" dirty="0" smtClean="0">
                <a:solidFill>
                  <a:srgbClr val="003366"/>
                </a:solidFill>
              </a:rPr>
              <a:t>20</a:t>
            </a:r>
            <a:endParaRPr lang="en-US" dirty="0">
              <a:solidFill>
                <a:srgbClr val="003366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366"/>
                </a:solidFill>
              </a:rPr>
              <a:t>Decrease Priority: </a:t>
            </a:r>
            <a:r>
              <a:rPr lang="en-US" dirty="0" smtClean="0">
                <a:solidFill>
                  <a:srgbClr val="003366"/>
                </a:solidFill>
              </a:rPr>
              <a:t>7</a:t>
            </a:r>
            <a:endParaRPr lang="en-US" dirty="0">
              <a:solidFill>
                <a:srgbClr val="003366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3366"/>
                </a:solidFill>
              </a:rPr>
              <a:t>Observation Data Management System: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66"/>
                </a:solidFill>
              </a:rPr>
              <a:t>Increase Priority: 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66"/>
                </a:solidFill>
              </a:rPr>
              <a:t>Maintain Priority: 16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3366"/>
                </a:solidFill>
              </a:rPr>
              <a:t>Decrease Priority: 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3366"/>
                </a:solidFill>
              </a:rPr>
              <a:t>Barring additional sources of funding (i.e. for Observation Data Management System or Conduit), survey responses do not justify changes in priority</a:t>
            </a:r>
            <a:endParaRPr lang="en-US" sz="2400" dirty="0">
              <a:solidFill>
                <a:srgbClr val="0033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7069" y="3377501"/>
            <a:ext cx="32341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Feedback derived from survey comments, as these epics were mistakenly omitted from the survey.</a:t>
            </a:r>
            <a:endParaRPr lang="en-US" sz="24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322749" y="3631842"/>
            <a:ext cx="2189409" cy="424280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151549" y="4208522"/>
            <a:ext cx="513009" cy="436435"/>
          </a:xfrm>
          <a:prstGeom prst="straightConnector1">
            <a:avLst/>
          </a:prstGeom>
          <a:ln w="571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187934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904731" y="1978702"/>
            <a:ext cx="5334538" cy="838597"/>
          </a:xfrm>
        </p:spPr>
        <p:txBody>
          <a:bodyPr anchor="t"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Discussion/Questions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B</a:t>
            </a:r>
            <a:br>
              <a:rPr lang="en-US" dirty="0" smtClean="0"/>
            </a:br>
            <a:r>
              <a:rPr lang="en-US" dirty="0" smtClean="0"/>
              <a:t>Lanes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5892" y="1361391"/>
            <a:ext cx="3295650" cy="244792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318945" y="3816807"/>
            <a:ext cx="4708644" cy="646331"/>
            <a:chOff x="4197177" y="3816807"/>
            <a:chExt cx="4708644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94860" y="3816807"/>
              <a:ext cx="4210961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n/a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297237"/>
            <a:ext cx="4596491" cy="650506"/>
            <a:chOff x="4197177" y="5297237"/>
            <a:chExt cx="4596491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2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1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417158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</a:t>
            </a:r>
            <a:r>
              <a:rPr lang="en-US" sz="54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29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039963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Cluster C, Lane 1</a:t>
            </a:r>
            <a:br>
              <a:rPr lang="en-US" sz="3600" dirty="0" smtClean="0"/>
            </a:br>
            <a:r>
              <a:rPr lang="en-US" sz="3600" dirty="0" smtClean="0"/>
              <a:t>Rank Calculator Import &amp; Calculation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30" y="3816807"/>
              <a:ext cx="378142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1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1" cy="650506"/>
            <a:chOff x="4197177" y="5297237"/>
            <a:chExt cx="4596491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2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9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911430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20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458" y="1498409"/>
            <a:ext cx="1838325" cy="280035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954162" y="1546771"/>
            <a:ext cx="1400433" cy="611543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52725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Cluster C, Lane 1</a:t>
            </a:r>
            <a:br>
              <a:rPr lang="en-US" sz="3600" dirty="0" smtClean="0"/>
            </a:br>
            <a:r>
              <a:rPr lang="en-US" sz="3600" dirty="0" smtClean="0"/>
              <a:t>Plan Observation Conduit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30" y="3816807"/>
              <a:ext cx="378142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2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1" cy="650506"/>
            <a:chOff x="4197177" y="5297237"/>
            <a:chExt cx="4596491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2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7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911430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21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458" y="1498409"/>
            <a:ext cx="1838325" cy="280035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954162" y="2156371"/>
            <a:ext cx="1400433" cy="611543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8031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Cluster C, Lane 1</a:t>
            </a:r>
            <a:br>
              <a:rPr lang="en-US" sz="3600" dirty="0" smtClean="0"/>
            </a:br>
            <a:r>
              <a:rPr lang="en-US" sz="3600" dirty="0" smtClean="0"/>
              <a:t>Rank Calculator: Full Implementation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30" y="3816807"/>
              <a:ext cx="378142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0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713509" cy="650506"/>
            <a:chOff x="4197177" y="5297237"/>
            <a:chExt cx="4713509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42943" y="5297237"/>
              <a:ext cx="4167743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13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911430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17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458" y="1498409"/>
            <a:ext cx="1838325" cy="2800350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954162" y="2741259"/>
            <a:ext cx="1400433" cy="1468341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73897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Cluster C, Lane 2</a:t>
            </a:r>
            <a:br>
              <a:rPr lang="en-US" sz="2800" dirty="0" smtClean="0"/>
            </a:br>
            <a:r>
              <a:rPr lang="en-US" sz="2800" dirty="0" smtClean="0"/>
              <a:t>Accept or Reject EST/EO updates needing review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30" y="3816807"/>
              <a:ext cx="378142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1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2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911430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27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79575" b="1716"/>
          <a:stretch/>
        </p:blipFill>
        <p:spPr>
          <a:xfrm>
            <a:off x="3570459" y="1498409"/>
            <a:ext cx="375466" cy="27523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162" y="1523707"/>
            <a:ext cx="1457325" cy="233362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962400" y="1522057"/>
            <a:ext cx="1400433" cy="932819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0762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Cluster C, Lane 2</a:t>
            </a:r>
            <a:br>
              <a:rPr lang="en-US" sz="3600" dirty="0" smtClean="0"/>
            </a:br>
            <a:r>
              <a:rPr lang="en-US" sz="3600" dirty="0" smtClean="0"/>
              <a:t>Add Key Edits to Dashboard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30" y="3816807"/>
              <a:ext cx="378142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1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4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911430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25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79575" b="1716"/>
          <a:stretch/>
        </p:blipFill>
        <p:spPr>
          <a:xfrm>
            <a:off x="3570459" y="1498409"/>
            <a:ext cx="375466" cy="27523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162" y="1523707"/>
            <a:ext cx="1457325" cy="233362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970638" y="2419989"/>
            <a:ext cx="1400433" cy="520919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91664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Cluster C, Lane 2</a:t>
            </a:r>
            <a:br>
              <a:rPr lang="en-US" sz="3600" dirty="0" smtClean="0"/>
            </a:br>
            <a:r>
              <a:rPr lang="en-US" sz="3600" dirty="0" smtClean="0"/>
              <a:t>Plan Taxonomic Updates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917" y="1244739"/>
            <a:ext cx="8229600" cy="5291851"/>
          </a:xfrm>
        </p:spPr>
        <p:txBody>
          <a:bodyPr/>
          <a:lstStyle/>
          <a:p>
            <a:pPr marL="4572" indent="0">
              <a:buNone/>
            </a:pP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4572" indent="0">
              <a:buNone/>
            </a:pPr>
            <a:endParaRPr lang="en-US" b="1" dirty="0"/>
          </a:p>
          <a:p>
            <a:pPr marL="4572" indent="0">
              <a:buNone/>
            </a:pPr>
            <a:endParaRPr lang="en-US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318945" y="4311079"/>
            <a:ext cx="4493873" cy="646331"/>
            <a:chOff x="4197177" y="3816807"/>
            <a:chExt cx="4493873" cy="646331"/>
          </a:xfrm>
        </p:grpSpPr>
        <p:sp>
          <p:nvSpPr>
            <p:cNvPr id="5" name="Up Arrow 4"/>
            <p:cNvSpPr/>
            <p:nvPr/>
          </p:nvSpPr>
          <p:spPr>
            <a:xfrm>
              <a:off x="4197177" y="3890664"/>
              <a:ext cx="453081" cy="560173"/>
            </a:xfrm>
            <a:prstGeom prst="upArrow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09630" y="3816807"/>
              <a:ext cx="3781420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dirty="0" smtClean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</a:rPr>
                <a:t>Increase Priority: 0</a:t>
              </a:r>
              <a:endPara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253047" y="5791509"/>
            <a:ext cx="4596490" cy="650506"/>
            <a:chOff x="4197177" y="5297237"/>
            <a:chExt cx="4596490" cy="650506"/>
          </a:xfrm>
        </p:grpSpPr>
        <p:sp>
          <p:nvSpPr>
            <p:cNvPr id="6" name="Down Arrow 5"/>
            <p:cNvSpPr/>
            <p:nvPr/>
          </p:nvSpPr>
          <p:spPr>
            <a:xfrm>
              <a:off x="4197177" y="5354618"/>
              <a:ext cx="453081" cy="593125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859961" y="5297237"/>
              <a:ext cx="3933706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2700">
                    <a:solidFill>
                      <a:schemeClr val="accent1"/>
                    </a:solidFill>
                    <a:prstDash val="solid"/>
                  </a:ln>
                  <a:pattFill prst="pct50">
                    <a:fgClr>
                      <a:schemeClr val="accent1"/>
                    </a:fgClr>
                    <a:bgClr>
                      <a:schemeClr val="accent1">
                        <a:lumMod val="20000"/>
                        <a:lumOff val="80000"/>
                      </a:schemeClr>
                    </a:bgClr>
                  </a:pattFill>
                  <a:effectLst>
                    <a:outerShdw dist="38100" dir="2640000" algn="bl" rotWithShape="0">
                      <a:schemeClr val="accent1"/>
                    </a:outerShdw>
                  </a:effectLst>
                </a:rPr>
                <a:t>Decrease Priority: 3</a:t>
              </a:r>
              <a:endParaRPr lang="en-US" sz="36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81586" y="4911430"/>
            <a:ext cx="84961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Maintain Existing Priority: 27</a:t>
            </a:r>
            <a:endParaRPr lang="en-US" sz="54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79575" b="1716"/>
          <a:stretch/>
        </p:blipFill>
        <p:spPr>
          <a:xfrm>
            <a:off x="3570459" y="1498409"/>
            <a:ext cx="375466" cy="27523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4162" y="1523707"/>
            <a:ext cx="1457325" cy="2333625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3987114" y="2930735"/>
            <a:ext cx="1400433" cy="926597"/>
          </a:xfrm>
          <a:prstGeom prst="roundRect">
            <a:avLst/>
          </a:prstGeom>
          <a:noFill/>
          <a:ln w="98425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9996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atureServe_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87FD8A8E7F5F48B79DE748D389170D" ma:contentTypeVersion="0" ma:contentTypeDescription="Create a new document." ma:contentTypeScope="" ma:versionID="630b7b3fda4e077c86f276422b6f7212">
  <xsd:schema xmlns:xsd="http://www.w3.org/2001/XMLSchema" xmlns:p="http://schemas.microsoft.com/office/2006/metadata/properties" xmlns:ns2="e010bd29-76c8-44b3-a51a-3aaade979f68" targetNamespace="http://schemas.microsoft.com/office/2006/metadata/properties" ma:root="true" ma:fieldsID="0141cdb9c1f90768e17ac13989fa226c" ns2:_="">
    <xsd:import namespace="e010bd29-76c8-44b3-a51a-3aaade979f68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010bd29-76c8-44b3-a51a-3aaade979f68" elementFormDefault="qualified">
    <xsd:import namespace="http://schemas.microsoft.com/office/2006/documentManagement/types"/>
    <xsd:element name="Document_x0020_Description" ma:index="8" nillable="true" ma:displayName="Document Description" ma:internalName="Document_x0020_Description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p:properties xmlns:p="http://schemas.microsoft.com/office/2006/metadata/properties" xmlns:xsi="http://www.w3.org/2001/XMLSchema-instance">
  <documentManagement>
    <Document_x0020_Description xmlns="e010bd29-76c8-44b3-a51a-3aaade979f68">NatureServe PowerPoint template in PRESENTATION FORMAT. Edit to create new presentations.</Document_x0020_Description>
  </documentManagement>
</p:properties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91150DA-1CE6-4CC1-96FB-687A725059ED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A9C486C3-7AE8-4056-8890-74AE95B23FA1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EEEA7957-7608-46B3-B175-4B6EEE05C614}">
  <ds:schemaRefs>
    <ds:schemaRef ds:uri="http://schemas.microsoft.com/sharepoint/v3/contenttype/forms"/>
  </ds:schemaRefs>
</ds:datastoreItem>
</file>

<file path=customXml/itemProps12.xml><?xml version="1.0" encoding="utf-8"?>
<ds:datastoreItem xmlns:ds="http://schemas.openxmlformats.org/officeDocument/2006/customXml" ds:itemID="{3B5A2519-423B-4FF3-960F-E77E66FBDB59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D1B4E415-EC11-4B0B-BF6D-67A7161E7328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099F6A7A-3B23-4FA0-87FC-E3086027C0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10bd29-76c8-44b3-a51a-3aaade979f6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5BDDD59-AD0A-45AC-9752-BD11FF94669E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09F3C8BC-1414-4052-8B4B-9BB06EB2AD6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0740CE56-6E0E-4153-BF79-6B11BFC3E080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EBE371F3-B937-4752-9DD2-42FE94C5C5E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FFC4EBBB-289D-443C-AA73-49573E0F447A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e010bd29-76c8-44b3-a51a-3aaade979f68"/>
  </ds:schemaRefs>
</ds:datastoreItem>
</file>

<file path=customXml/itemProps7.xml><?xml version="1.0" encoding="utf-8"?>
<ds:datastoreItem xmlns:ds="http://schemas.openxmlformats.org/officeDocument/2006/customXml" ds:itemID="{E46BBFEF-7D8C-458B-9AB2-669529E13F4C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0B0E5692-72FB-4B74-9EF7-EBAF85D067D8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AC33D8FA-1B5A-4836-A0D1-DAC2CBB1409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18441</TotalTime>
  <Words>973</Words>
  <Application>Microsoft Office PowerPoint</Application>
  <PresentationFormat>On-screen Show (4:3)</PresentationFormat>
  <Paragraphs>206</Paragraphs>
  <Slides>27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Times New Roman</vt:lpstr>
      <vt:lpstr>Trebuchet MS</vt:lpstr>
      <vt:lpstr>NatureServe_PPT-Template</vt:lpstr>
      <vt:lpstr>Biotics 5 Development priorities – roadmap - results</vt:lpstr>
      <vt:lpstr>Biotics Roadmap</vt:lpstr>
      <vt:lpstr>Cluster B Lanes 1 &amp; 2</vt:lpstr>
      <vt:lpstr>Cluster C, Lane 1 Rank Calculator Import &amp; Calculation</vt:lpstr>
      <vt:lpstr>Cluster C, Lane 1 Plan Observation Conduit</vt:lpstr>
      <vt:lpstr>Cluster C, Lane 1 Rank Calculator: Full Implementation</vt:lpstr>
      <vt:lpstr>Cluster C, Lane 2 Accept or Reject EST/EO updates needing review</vt:lpstr>
      <vt:lpstr>Cluster C, Lane 2 Add Key Edits to Dashboard</vt:lpstr>
      <vt:lpstr>Cluster C, Lane 2 Plan Taxonomic Updates</vt:lpstr>
      <vt:lpstr>Cluster D, Lane 1 Observation Conduit</vt:lpstr>
      <vt:lpstr>Cluster D, Lane 2 Accept or Reject Locally Created Elements</vt:lpstr>
      <vt:lpstr>Cluster D, Lane 2 Programs can Take Ownership of Centrally Created ESTs</vt:lpstr>
      <vt:lpstr>Cluster D, Lane 2 Temporarily Exclude Records Marked as In Progress</vt:lpstr>
      <vt:lpstr>Cluster E, Lane 1 Observation Data Management System: Research &amp; Prototype</vt:lpstr>
      <vt:lpstr>Cluster E, Lane 2 Provide Lineage Updates</vt:lpstr>
      <vt:lpstr>Cluster E, Lane 2 Programs can Accept or Reject Taxonomic Updates Made Outside of Capsules</vt:lpstr>
      <vt:lpstr>Cluster E, Lane 2 Scientific Name Changes made within Taxonomic Update Capsules</vt:lpstr>
      <vt:lpstr>Cluster E, Lane 2 Element Replace</vt:lpstr>
      <vt:lpstr>Cluster E, Lane 2 Element Lumps</vt:lpstr>
      <vt:lpstr>Cluster E, Lane 2 Element Splits</vt:lpstr>
      <vt:lpstr>Question 9</vt:lpstr>
      <vt:lpstr>Question 10</vt:lpstr>
      <vt:lpstr>Question 11</vt:lpstr>
      <vt:lpstr>Question 12</vt:lpstr>
      <vt:lpstr>Question 13</vt:lpstr>
      <vt:lpstr>Summary</vt:lpstr>
      <vt:lpstr>Discussion/Questions</vt:lpstr>
    </vt:vector>
  </TitlesOfParts>
  <Company>NatureServe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Strategy</dc:title>
  <dc:creator>Kyle Copas</dc:creator>
  <cp:lastModifiedBy>Whitney Weber</cp:lastModifiedBy>
  <cp:revision>1099</cp:revision>
  <cp:lastPrinted>2015-08-13T18:00:21Z</cp:lastPrinted>
  <dcterms:created xsi:type="dcterms:W3CDTF">2010-06-22T21:10:03Z</dcterms:created>
  <dcterms:modified xsi:type="dcterms:W3CDTF">2017-02-23T20:51:46Z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0x0101004F87FD8A8E7F5F48B79DE748D389170D</vt:lpwstr>
  </property>
</Properties>
</file>